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25"/>
  </p:notesMasterIdLst>
  <p:handoutMasterIdLst>
    <p:handoutMasterId r:id="rId26"/>
  </p:handoutMasterIdLst>
  <p:sldIdLst>
    <p:sldId id="256" r:id="rId2"/>
    <p:sldId id="267" r:id="rId3"/>
    <p:sldId id="280" r:id="rId4"/>
    <p:sldId id="282" r:id="rId5"/>
    <p:sldId id="311" r:id="rId6"/>
    <p:sldId id="286" r:id="rId7"/>
    <p:sldId id="263" r:id="rId8"/>
    <p:sldId id="306" r:id="rId9"/>
    <p:sldId id="292" r:id="rId10"/>
    <p:sldId id="315" r:id="rId11"/>
    <p:sldId id="287" r:id="rId12"/>
    <p:sldId id="288" r:id="rId13"/>
    <p:sldId id="290" r:id="rId14"/>
    <p:sldId id="318" r:id="rId15"/>
    <p:sldId id="316" r:id="rId16"/>
    <p:sldId id="317" r:id="rId17"/>
    <p:sldId id="312" r:id="rId18"/>
    <p:sldId id="308" r:id="rId19"/>
    <p:sldId id="314" r:id="rId20"/>
    <p:sldId id="313" r:id="rId21"/>
    <p:sldId id="295" r:id="rId22"/>
    <p:sldId id="294" r:id="rId23"/>
    <p:sldId id="265" r:id="rId24"/>
  </p:sldIdLst>
  <p:sldSz cx="9144000" cy="6858000" type="screen4x3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CE6"/>
    <a:srgbClr val="0B4499"/>
    <a:srgbClr val="0066CC"/>
    <a:srgbClr val="000000"/>
    <a:srgbClr val="0033CC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0315" autoAdjust="0"/>
  </p:normalViewPr>
  <p:slideViewPr>
    <p:cSldViewPr snapToGrid="0">
      <p:cViewPr varScale="1">
        <p:scale>
          <a:sx n="96" d="100"/>
          <a:sy n="96" d="100"/>
        </p:scale>
        <p:origin x="19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894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416F86E-4449-B6BA-F719-F0DF17BB514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383" cy="471348"/>
          </a:xfrm>
          <a:prstGeom prst="rect">
            <a:avLst/>
          </a:prstGeom>
        </p:spPr>
        <p:txBody>
          <a:bodyPr vert="horz" lIns="92464" tIns="46232" rIns="92464" bIns="4623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A97EB2-093B-5044-6719-E7CEE2A8792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2485" y="0"/>
            <a:ext cx="3078383" cy="471348"/>
          </a:xfrm>
          <a:prstGeom prst="rect">
            <a:avLst/>
          </a:prstGeom>
        </p:spPr>
        <p:txBody>
          <a:bodyPr vert="horz" lIns="92464" tIns="46232" rIns="92464" bIns="46232" rtlCol="0"/>
          <a:lstStyle>
            <a:lvl1pPr algn="r">
              <a:defRPr sz="1200"/>
            </a:lvl1pPr>
          </a:lstStyle>
          <a:p>
            <a:r>
              <a:rPr lang="en-US"/>
              <a:t>2/26/2026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9A1187-7037-27AA-431C-A24694E24FE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917128"/>
            <a:ext cx="3078383" cy="471348"/>
          </a:xfrm>
          <a:prstGeom prst="rect">
            <a:avLst/>
          </a:prstGeom>
        </p:spPr>
        <p:txBody>
          <a:bodyPr vert="horz" lIns="92464" tIns="46232" rIns="92464" bIns="4623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D2F90F-E059-50B0-1BA4-3BD2349E019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2485" y="8917128"/>
            <a:ext cx="3078383" cy="471348"/>
          </a:xfrm>
          <a:prstGeom prst="rect">
            <a:avLst/>
          </a:prstGeom>
        </p:spPr>
        <p:txBody>
          <a:bodyPr vert="horz" lIns="92464" tIns="46232" rIns="92464" bIns="46232" rtlCol="0" anchor="b"/>
          <a:lstStyle>
            <a:lvl1pPr algn="r">
              <a:defRPr sz="1200"/>
            </a:lvl1pPr>
          </a:lstStyle>
          <a:p>
            <a:fld id="{E611C07C-0DA1-416F-BB56-5D0CA0E34F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734219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077739" cy="471054"/>
          </a:xfrm>
          <a:prstGeom prst="rect">
            <a:avLst/>
          </a:prstGeom>
        </p:spPr>
        <p:txBody>
          <a:bodyPr vert="horz" lIns="94214" tIns="47105" rIns="94214" bIns="4710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5" y="1"/>
            <a:ext cx="3077739" cy="471054"/>
          </a:xfrm>
          <a:prstGeom prst="rect">
            <a:avLst/>
          </a:prstGeom>
        </p:spPr>
        <p:txBody>
          <a:bodyPr vert="horz" lIns="94214" tIns="47105" rIns="94214" bIns="47105" rtlCol="0"/>
          <a:lstStyle>
            <a:lvl1pPr algn="r">
              <a:defRPr sz="1200"/>
            </a:lvl1pPr>
          </a:lstStyle>
          <a:p>
            <a:r>
              <a:rPr lang="en-US"/>
              <a:t>2/26/2026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8275" y="1173163"/>
            <a:ext cx="4225925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14" tIns="47105" rIns="94214" bIns="4710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5"/>
            <a:ext cx="5681980" cy="3696713"/>
          </a:xfrm>
          <a:prstGeom prst="rect">
            <a:avLst/>
          </a:prstGeom>
        </p:spPr>
        <p:txBody>
          <a:bodyPr vert="horz" lIns="94214" tIns="47105" rIns="94214" bIns="4710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8917424"/>
            <a:ext cx="3077739" cy="471053"/>
          </a:xfrm>
          <a:prstGeom prst="rect">
            <a:avLst/>
          </a:prstGeom>
        </p:spPr>
        <p:txBody>
          <a:bodyPr vert="horz" lIns="94214" tIns="47105" rIns="94214" bIns="4710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5" y="8917424"/>
            <a:ext cx="3077739" cy="471053"/>
          </a:xfrm>
          <a:prstGeom prst="rect">
            <a:avLst/>
          </a:prstGeom>
        </p:spPr>
        <p:txBody>
          <a:bodyPr vert="horz" lIns="94214" tIns="47105" rIns="94214" bIns="47105" rtlCol="0" anchor="b"/>
          <a:lstStyle>
            <a:lvl1pPr algn="r">
              <a:defRPr sz="1200"/>
            </a:lvl1pPr>
          </a:lstStyle>
          <a:p>
            <a:fld id="{2BF8CA3C-B3D7-447F-BFDE-41DBF0B9D0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93134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38275" y="1173163"/>
            <a:ext cx="4225925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8CA3C-B3D7-447F-BFDE-41DBF0B9D047}" type="slidenum">
              <a:rPr lang="en-US" smtClean="0"/>
              <a:t>1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E29392-B4C2-50C1-8AC9-1D8154B8E7A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 dirty="0">
                <a:latin typeface="Nyala" panose="02000504070300020003" pitchFamily="2" charset="0"/>
              </a:rPr>
              <a:t>2/26/2026</a:t>
            </a:r>
          </a:p>
        </p:txBody>
      </p:sp>
    </p:spTree>
    <p:extLst>
      <p:ext uri="{BB962C8B-B14F-4D97-AF65-F5344CB8AC3E}">
        <p14:creationId xmlns:p14="http://schemas.microsoft.com/office/powerpoint/2010/main" val="12384343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7E803F-7674-83D4-623F-1950E6DF1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58EFE5-E0A4-99DA-7091-BB2C041D37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38275" y="1173163"/>
            <a:ext cx="4225925" cy="31686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0D364E-77A4-0F62-4254-E57B01DC8A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3D20A5-69CE-1FFC-AFB5-9096A939C7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42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F8CA3C-B3D7-447F-BFDE-41DBF0B9D047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42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8F26F6-617C-D49B-9540-A2B0516C04E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2/26/2026</a:t>
            </a:r>
          </a:p>
        </p:txBody>
      </p:sp>
    </p:spTree>
    <p:extLst>
      <p:ext uri="{BB962C8B-B14F-4D97-AF65-F5344CB8AC3E}">
        <p14:creationId xmlns:p14="http://schemas.microsoft.com/office/powerpoint/2010/main" val="28178439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E25D72-E96E-08ED-6406-0957971AF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28CBFF-A881-7B04-B68A-942CB9B259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38275" y="1173163"/>
            <a:ext cx="4225925" cy="31686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AED33B-23F9-BED1-F380-7C6436F209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0AD8A6-F2F2-9769-5963-C42A66E323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42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F8CA3C-B3D7-447F-BFDE-41DBF0B9D047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42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DEB5D9-331F-9481-865F-4FE1B87121F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2/26/2026</a:t>
            </a:r>
          </a:p>
        </p:txBody>
      </p:sp>
    </p:spTree>
    <p:extLst>
      <p:ext uri="{BB962C8B-B14F-4D97-AF65-F5344CB8AC3E}">
        <p14:creationId xmlns:p14="http://schemas.microsoft.com/office/powerpoint/2010/main" val="8568703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8737ED-5B90-AC18-0D0B-896C77146F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8CE721-EF94-DBB9-E0EA-3B242E0B19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38275" y="1173163"/>
            <a:ext cx="4225925" cy="31686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B92854-6C85-64ED-AEBB-8241476A20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5E33BE-33D0-D9F8-220C-2A70CB860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42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F8CA3C-B3D7-447F-BFDE-41DBF0B9D047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42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19D8B9-9A88-A8F3-9ECA-11E46C212E3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2/26/2026</a:t>
            </a:r>
          </a:p>
        </p:txBody>
      </p:sp>
    </p:spTree>
    <p:extLst>
      <p:ext uri="{BB962C8B-B14F-4D97-AF65-F5344CB8AC3E}">
        <p14:creationId xmlns:p14="http://schemas.microsoft.com/office/powerpoint/2010/main" val="3018885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113D6C-D348-08C0-726A-2697A84995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BCE365-C8E6-ABD6-E667-C57E325750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38275" y="1173163"/>
            <a:ext cx="4225925" cy="31686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5D7A24-09FD-630E-E313-BE2EAEE53F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66AB2E-2C0E-3FE5-F47B-E065A63135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42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F8CA3C-B3D7-447F-BFDE-41DBF0B9D047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42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210D93-F09A-EC02-11EC-011C0B49861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2/26/2026</a:t>
            </a:r>
          </a:p>
        </p:txBody>
      </p:sp>
    </p:spTree>
    <p:extLst>
      <p:ext uri="{BB962C8B-B14F-4D97-AF65-F5344CB8AC3E}">
        <p14:creationId xmlns:p14="http://schemas.microsoft.com/office/powerpoint/2010/main" val="35066558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1BA914-D881-FFDB-A3A5-3B87CE0A5B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6A2C2A-126F-C484-91BA-23266AF574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38275" y="1173163"/>
            <a:ext cx="4225925" cy="31686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B7863F-9235-0E37-448D-CE55289F86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708EF2-B1C0-952B-56C3-9A6830D108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42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F8CA3C-B3D7-447F-BFDE-41DBF0B9D047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42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F79B26-3121-032E-E0B5-A02B3B3376A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2/26/2026</a:t>
            </a:r>
          </a:p>
        </p:txBody>
      </p:sp>
    </p:spTree>
    <p:extLst>
      <p:ext uri="{BB962C8B-B14F-4D97-AF65-F5344CB8AC3E}">
        <p14:creationId xmlns:p14="http://schemas.microsoft.com/office/powerpoint/2010/main" val="37920523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88494-2B3F-A0AD-12E4-D093F92CAC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1AB0C6-20C4-32E2-3DB1-00CD09B866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38275" y="1173163"/>
            <a:ext cx="4225925" cy="31686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34425C-7305-9963-649B-00CF3E6E10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5A8B02-17DF-1627-6971-A403BC0DFF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42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F8CA3C-B3D7-447F-BFDE-41DBF0B9D047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42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A0B3C8-BB52-D0F3-E715-1D41D590902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2/26/2026</a:t>
            </a:r>
          </a:p>
        </p:txBody>
      </p:sp>
    </p:spTree>
    <p:extLst>
      <p:ext uri="{BB962C8B-B14F-4D97-AF65-F5344CB8AC3E}">
        <p14:creationId xmlns:p14="http://schemas.microsoft.com/office/powerpoint/2010/main" val="4639837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91652-FCF0-EDAF-A249-858865DF6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D798A5-4616-2733-1BF3-22359DAF3B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38275" y="1173163"/>
            <a:ext cx="4225925" cy="31686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56D8B1-AA7D-AE37-7E11-197018E1A8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564D8B-AE7F-C784-72C1-AD06C89F31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42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F8CA3C-B3D7-447F-BFDE-41DBF0B9D047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42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B6EC4C-EBBB-C442-6054-0CB94C99342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2/26/2026</a:t>
            </a:r>
          </a:p>
        </p:txBody>
      </p:sp>
    </p:spTree>
    <p:extLst>
      <p:ext uri="{BB962C8B-B14F-4D97-AF65-F5344CB8AC3E}">
        <p14:creationId xmlns:p14="http://schemas.microsoft.com/office/powerpoint/2010/main" val="3691605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746AF-0248-EA25-E133-F51EF21360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74C980-B1F1-A131-DE01-B5DE73F763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38275" y="1173163"/>
            <a:ext cx="4225925" cy="31686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13D0AB-A1F4-9989-1724-6ACBAD42AE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03D3A3-6470-677E-000C-FC5C7C3F6D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42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F8CA3C-B3D7-447F-BFDE-41DBF0B9D047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42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7044E9-4D9D-2762-A5BC-188E06D11705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2/26/2026</a:t>
            </a:r>
          </a:p>
        </p:txBody>
      </p:sp>
    </p:spTree>
    <p:extLst>
      <p:ext uri="{BB962C8B-B14F-4D97-AF65-F5344CB8AC3E}">
        <p14:creationId xmlns:p14="http://schemas.microsoft.com/office/powerpoint/2010/main" val="3890286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80478-F643-CF46-4EE7-F9D87DE545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981B31-4EE2-C6C6-9856-6B7CD820DE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38275" y="1173163"/>
            <a:ext cx="4225925" cy="31686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B27502-20AB-A12C-9202-78F168F5B2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5CC3C7-D86A-8205-9169-9AA626D940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42126">
              <a:defRPr/>
            </a:pPr>
            <a:fld id="{2BF8CA3C-B3D7-447F-BFDE-41DBF0B9D047}" type="slidenum">
              <a:rPr lang="en-US">
                <a:solidFill>
                  <a:prstClr val="black"/>
                </a:solidFill>
                <a:latin typeface="Aptos" panose="02110004020202020204"/>
              </a:rPr>
              <a:pPr defTabSz="942126">
                <a:defRPr/>
              </a:pPr>
              <a:t>18</a:t>
            </a:fld>
            <a:endParaRPr lang="en-US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2E4812-6EA1-D9F8-F69C-96692599B085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2/26/2026</a:t>
            </a:r>
          </a:p>
        </p:txBody>
      </p:sp>
    </p:spTree>
    <p:extLst>
      <p:ext uri="{BB962C8B-B14F-4D97-AF65-F5344CB8AC3E}">
        <p14:creationId xmlns:p14="http://schemas.microsoft.com/office/powerpoint/2010/main" val="1755277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C7FF64-6F66-D525-5937-C60F64E7D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A698A5-AC89-EC37-9D49-A5023AC246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38275" y="1173163"/>
            <a:ext cx="4225925" cy="31686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D262D8-546D-4BA4-A660-79C13B1BF6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252D88-17F1-9AF6-7BFF-FD4F8B16C4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42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F8CA3C-B3D7-447F-BFDE-41DBF0B9D047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42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2B5C49-E366-21C5-68D0-C7A00D335B6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2/26/2026</a:t>
            </a:r>
          </a:p>
        </p:txBody>
      </p:sp>
    </p:spTree>
    <p:extLst>
      <p:ext uri="{BB962C8B-B14F-4D97-AF65-F5344CB8AC3E}">
        <p14:creationId xmlns:p14="http://schemas.microsoft.com/office/powerpoint/2010/main" val="40254786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38275" y="1173163"/>
            <a:ext cx="4225925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42126">
              <a:defRPr/>
            </a:pPr>
            <a:fld id="{2BF8CA3C-B3D7-447F-BFDE-41DBF0B9D047}" type="slidenum">
              <a:rPr lang="en-US">
                <a:solidFill>
                  <a:prstClr val="black"/>
                </a:solidFill>
                <a:latin typeface="Aptos" panose="02110004020202020204"/>
              </a:rPr>
              <a:pPr defTabSz="942126">
                <a:defRPr/>
              </a:pPr>
              <a:t>2</a:t>
            </a:fld>
            <a:endParaRPr lang="en-US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EE9B09-A120-61FA-D691-6965849C374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2/26/2026</a:t>
            </a:r>
          </a:p>
        </p:txBody>
      </p:sp>
    </p:spTree>
    <p:extLst>
      <p:ext uri="{BB962C8B-B14F-4D97-AF65-F5344CB8AC3E}">
        <p14:creationId xmlns:p14="http://schemas.microsoft.com/office/powerpoint/2010/main" val="44367368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3123A3-77A0-04B7-F992-530AA959DC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AF5C78-9B3C-C8C7-5116-1C70D87703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38275" y="1173163"/>
            <a:ext cx="4225925" cy="31686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EF1FEF-9DE8-5D4A-C55E-507756C6F4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96CC62-F749-9BDE-A565-8C46B69504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42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F8CA3C-B3D7-447F-BFDE-41DBF0B9D047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42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DB86BC-1394-10D3-835B-DEDF7438E54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2/26/2026</a:t>
            </a:r>
          </a:p>
        </p:txBody>
      </p:sp>
    </p:spTree>
    <p:extLst>
      <p:ext uri="{BB962C8B-B14F-4D97-AF65-F5344CB8AC3E}">
        <p14:creationId xmlns:p14="http://schemas.microsoft.com/office/powerpoint/2010/main" val="238407765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BB792C-30FF-FE6B-DD90-3219D936A0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2D3451-49FE-5420-993C-540B778CB0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38275" y="1173163"/>
            <a:ext cx="4225925" cy="31686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CA730F-7768-FF26-366D-34D93DBC2C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D5E2CD-56E5-C4CC-5627-979A86EF18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42126">
              <a:defRPr/>
            </a:pPr>
            <a:fld id="{2BF8CA3C-B3D7-447F-BFDE-41DBF0B9D047}" type="slidenum">
              <a:rPr lang="en-US">
                <a:solidFill>
                  <a:prstClr val="black"/>
                </a:solidFill>
                <a:latin typeface="Aptos" panose="02110004020202020204"/>
              </a:rPr>
              <a:pPr defTabSz="942126">
                <a:defRPr/>
              </a:pPr>
              <a:t>21</a:t>
            </a:fld>
            <a:endParaRPr lang="en-US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892E15-607E-AF46-DB3F-B603A036786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2/26/2026</a:t>
            </a:r>
          </a:p>
        </p:txBody>
      </p:sp>
    </p:spTree>
    <p:extLst>
      <p:ext uri="{BB962C8B-B14F-4D97-AF65-F5344CB8AC3E}">
        <p14:creationId xmlns:p14="http://schemas.microsoft.com/office/powerpoint/2010/main" val="2728360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5DDF95-0B42-9CCE-1A77-9109679AA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29F56E-D402-E923-A4AB-D61F4D5A9C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38275" y="1173163"/>
            <a:ext cx="4225925" cy="31686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AF2F7C-9662-2A2E-EE73-CC891CAB32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FE0F4B-89C8-BC8A-150C-13D77E2462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42126">
              <a:defRPr/>
            </a:pPr>
            <a:fld id="{2BF8CA3C-B3D7-447F-BFDE-41DBF0B9D047}" type="slidenum">
              <a:rPr lang="en-US">
                <a:solidFill>
                  <a:prstClr val="black"/>
                </a:solidFill>
                <a:latin typeface="Aptos" panose="02110004020202020204"/>
              </a:rPr>
              <a:pPr defTabSz="942126">
                <a:defRPr/>
              </a:pPr>
              <a:t>22</a:t>
            </a:fld>
            <a:endParaRPr lang="en-US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5724DE-1BCF-0046-EC6C-3082B6FFC47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2/26/2026</a:t>
            </a:r>
          </a:p>
        </p:txBody>
      </p:sp>
    </p:spTree>
    <p:extLst>
      <p:ext uri="{BB962C8B-B14F-4D97-AF65-F5344CB8AC3E}">
        <p14:creationId xmlns:p14="http://schemas.microsoft.com/office/powerpoint/2010/main" val="36117027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38275" y="1173163"/>
            <a:ext cx="4225925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42126">
              <a:defRPr/>
            </a:pPr>
            <a:fld id="{2BF8CA3C-B3D7-447F-BFDE-41DBF0B9D047}" type="slidenum">
              <a:rPr lang="en-US">
                <a:solidFill>
                  <a:prstClr val="black"/>
                </a:solidFill>
                <a:latin typeface="Aptos" panose="02110004020202020204"/>
              </a:rPr>
              <a:pPr defTabSz="942126">
                <a:defRPr/>
              </a:pPr>
              <a:t>23</a:t>
            </a:fld>
            <a:endParaRPr lang="en-US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D78FF5-C467-C260-CC92-894A448E2E7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2/26/2026</a:t>
            </a:r>
          </a:p>
        </p:txBody>
      </p:sp>
    </p:spTree>
    <p:extLst>
      <p:ext uri="{BB962C8B-B14F-4D97-AF65-F5344CB8AC3E}">
        <p14:creationId xmlns:p14="http://schemas.microsoft.com/office/powerpoint/2010/main" val="33576057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38275" y="1173163"/>
            <a:ext cx="4225925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42126">
              <a:defRPr/>
            </a:pPr>
            <a:fld id="{2BF8CA3C-B3D7-447F-BFDE-41DBF0B9D047}" type="slidenum">
              <a:rPr lang="en-US">
                <a:solidFill>
                  <a:prstClr val="black"/>
                </a:solidFill>
                <a:latin typeface="Aptos" panose="02110004020202020204"/>
              </a:rPr>
              <a:pPr defTabSz="942126">
                <a:defRPr/>
              </a:pPr>
              <a:t>3</a:t>
            </a:fld>
            <a:endParaRPr lang="en-US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A2AD5C-3846-C7A6-E3D7-310DFDF4E63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2/26/2026</a:t>
            </a:r>
          </a:p>
        </p:txBody>
      </p:sp>
    </p:spTree>
    <p:extLst>
      <p:ext uri="{BB962C8B-B14F-4D97-AF65-F5344CB8AC3E}">
        <p14:creationId xmlns:p14="http://schemas.microsoft.com/office/powerpoint/2010/main" val="18920127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F100DC-4F1B-C337-6917-BB806734B0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DC7395-577C-D641-77A5-BDF2DA27FB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38275" y="1173163"/>
            <a:ext cx="4225925" cy="31686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DC4FC0-D4B0-CF19-C77E-B0C46A2963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ECBBB1-6D33-F1B9-0F88-3EB6DF17C9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42126">
              <a:defRPr/>
            </a:pPr>
            <a:fld id="{2BF8CA3C-B3D7-447F-BFDE-41DBF0B9D047}" type="slidenum">
              <a:rPr lang="en-US">
                <a:solidFill>
                  <a:prstClr val="black"/>
                </a:solidFill>
                <a:latin typeface="Aptos" panose="02110004020202020204"/>
              </a:rPr>
              <a:pPr defTabSz="942126">
                <a:defRPr/>
              </a:pPr>
              <a:t>4</a:t>
            </a:fld>
            <a:endParaRPr lang="en-US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D24DA1-3073-19B7-38A9-428E28489C8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2/26/2026</a:t>
            </a:r>
          </a:p>
        </p:txBody>
      </p:sp>
    </p:spTree>
    <p:extLst>
      <p:ext uri="{BB962C8B-B14F-4D97-AF65-F5344CB8AC3E}">
        <p14:creationId xmlns:p14="http://schemas.microsoft.com/office/powerpoint/2010/main" val="12364038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34322-786A-6041-902B-FACA911C8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4EB5AF-5E81-7E7B-B63F-BA2FBADEB0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38275" y="1173163"/>
            <a:ext cx="4225925" cy="31686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13485E-84D0-0D92-EAD1-0274FFA5B8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AEE529-0B22-19FD-1623-C870EF9EEA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42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F8CA3C-B3D7-447F-BFDE-41DBF0B9D047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42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D5D00E-565E-6284-C5DA-AAAC56A9B0C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2/26/2026</a:t>
            </a:r>
          </a:p>
        </p:txBody>
      </p:sp>
    </p:spTree>
    <p:extLst>
      <p:ext uri="{BB962C8B-B14F-4D97-AF65-F5344CB8AC3E}">
        <p14:creationId xmlns:p14="http://schemas.microsoft.com/office/powerpoint/2010/main" val="1538113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DB91CC-FA37-87E5-B40E-78AB43D21F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B0FC50-97DA-ECB1-8C56-2A1B5E18D3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38275" y="1173163"/>
            <a:ext cx="4225925" cy="31686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C1922D-1404-9F67-DD50-57EE380365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EDD8C9-44A9-5958-BEE5-9C7922EA8B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42126">
              <a:defRPr/>
            </a:pPr>
            <a:fld id="{2BF8CA3C-B3D7-447F-BFDE-41DBF0B9D047}" type="slidenum">
              <a:rPr lang="en-US">
                <a:solidFill>
                  <a:prstClr val="black"/>
                </a:solidFill>
                <a:latin typeface="Aptos" panose="02110004020202020204"/>
              </a:rPr>
              <a:pPr defTabSz="942126">
                <a:defRPr/>
              </a:pPr>
              <a:t>6</a:t>
            </a:fld>
            <a:endParaRPr lang="en-US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C4056D-1085-D2F3-5825-5DA4496EF8C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2/26/2026</a:t>
            </a:r>
          </a:p>
        </p:txBody>
      </p:sp>
    </p:spTree>
    <p:extLst>
      <p:ext uri="{BB962C8B-B14F-4D97-AF65-F5344CB8AC3E}">
        <p14:creationId xmlns:p14="http://schemas.microsoft.com/office/powerpoint/2010/main" val="42216782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38275" y="1173163"/>
            <a:ext cx="4225925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42126">
              <a:defRPr/>
            </a:pPr>
            <a:fld id="{2BF8CA3C-B3D7-447F-BFDE-41DBF0B9D047}" type="slidenum">
              <a:rPr lang="en-US">
                <a:solidFill>
                  <a:prstClr val="black"/>
                </a:solidFill>
                <a:latin typeface="Aptos" panose="02110004020202020204"/>
              </a:rPr>
              <a:pPr defTabSz="942126">
                <a:defRPr/>
              </a:pPr>
              <a:t>7</a:t>
            </a:fld>
            <a:endParaRPr lang="en-US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B69974-EA02-4D63-0C14-B044A8D3FB35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2/26/2026</a:t>
            </a:r>
          </a:p>
        </p:txBody>
      </p:sp>
    </p:spTree>
    <p:extLst>
      <p:ext uri="{BB962C8B-B14F-4D97-AF65-F5344CB8AC3E}">
        <p14:creationId xmlns:p14="http://schemas.microsoft.com/office/powerpoint/2010/main" val="34303622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89529E-DBB6-B862-1E62-6D6A9FC5BC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AAC0D8-E86C-4AE8-1291-B4974346E9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38275" y="1173163"/>
            <a:ext cx="4225925" cy="31686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CBA36F-706A-F24E-849B-3C4970BE7B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6C8746-3EBA-884A-19F9-11D6F4D721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42126">
              <a:defRPr/>
            </a:pPr>
            <a:fld id="{2BF8CA3C-B3D7-447F-BFDE-41DBF0B9D047}" type="slidenum">
              <a:rPr lang="en-US">
                <a:solidFill>
                  <a:prstClr val="black"/>
                </a:solidFill>
                <a:latin typeface="Aptos" panose="02110004020202020204"/>
              </a:rPr>
              <a:pPr defTabSz="942126">
                <a:defRPr/>
              </a:pPr>
              <a:t>8</a:t>
            </a:fld>
            <a:endParaRPr lang="en-US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0F54A6-92F3-5711-E0BD-89684BDF6E5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2/26/2026</a:t>
            </a:r>
          </a:p>
        </p:txBody>
      </p:sp>
    </p:spTree>
    <p:extLst>
      <p:ext uri="{BB962C8B-B14F-4D97-AF65-F5344CB8AC3E}">
        <p14:creationId xmlns:p14="http://schemas.microsoft.com/office/powerpoint/2010/main" val="39605522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6DB515-D570-6B0A-93FB-308A437FA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0091CB-4EAD-A437-94BC-4EDDA9F442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38275" y="1173163"/>
            <a:ext cx="4225925" cy="31686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FE765A-2343-BAF6-9BC6-658157DF6C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0607B1-7DE6-59E7-4417-DD472E11A3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42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F8CA3C-B3D7-447F-BFDE-41DBF0B9D047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42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1F45C8-FB7F-42EA-1214-3FF71DC9382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2/26/2026</a:t>
            </a:r>
          </a:p>
        </p:txBody>
      </p:sp>
    </p:spTree>
    <p:extLst>
      <p:ext uri="{BB962C8B-B14F-4D97-AF65-F5344CB8AC3E}">
        <p14:creationId xmlns:p14="http://schemas.microsoft.com/office/powerpoint/2010/main" val="1034656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A222DE4D-4806-4D48-ABD8-0875427961E8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858C2FE1-9BA3-419B-A629-57339EFB9960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335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2DE4D-4806-4D48-ABD8-0875427961E8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C2FE1-9BA3-419B-A629-57339EFB9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43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2DE4D-4806-4D48-ABD8-0875427961E8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C2FE1-9BA3-419B-A629-57339EFB9960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7163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2DE4D-4806-4D48-ABD8-0875427961E8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C2FE1-9BA3-419B-A629-57339EFB9960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98533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2DE4D-4806-4D48-ABD8-0875427961E8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C2FE1-9BA3-419B-A629-57339EFB9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0673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2DE4D-4806-4D48-ABD8-0875427961E8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C2FE1-9BA3-419B-A629-57339EFB9960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92208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2DE4D-4806-4D48-ABD8-0875427961E8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C2FE1-9BA3-419B-A629-57339EFB9960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79777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2DE4D-4806-4D48-ABD8-0875427961E8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C2FE1-9BA3-419B-A629-57339EFB9960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33950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2DE4D-4806-4D48-ABD8-0875427961E8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C2FE1-9BA3-419B-A629-57339EFB9960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7290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2DE4D-4806-4D48-ABD8-0875427961E8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C2FE1-9BA3-419B-A629-57339EFB9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720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2DE4D-4806-4D48-ABD8-0875427961E8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C2FE1-9BA3-419B-A629-57339EFB9960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7539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2DE4D-4806-4D48-ABD8-0875427961E8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C2FE1-9BA3-419B-A629-57339EFB9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368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2DE4D-4806-4D48-ABD8-0875427961E8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C2FE1-9BA3-419B-A629-57339EFB9960}" type="slidenum">
              <a:rPr lang="en-US" smtClean="0"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6169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2DE4D-4806-4D48-ABD8-0875427961E8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C2FE1-9BA3-419B-A629-57339EFB9960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3849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2DE4D-4806-4D48-ABD8-0875427961E8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C2FE1-9BA3-419B-A629-57339EFB9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719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2DE4D-4806-4D48-ABD8-0875427961E8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C2FE1-9BA3-419B-A629-57339EFB9960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6558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2DE4D-4806-4D48-ABD8-0875427961E8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C2FE1-9BA3-419B-A629-57339EFB9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29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222DE4D-4806-4D48-ABD8-0875427961E8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58C2FE1-9BA3-419B-A629-57339EFB9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969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  <p:sldLayoutId id="2147483718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5RERGib1IVM?start=67&amp;feature=oembed" TargetMode="External"/><Relationship Id="rId6" Type="http://schemas.openxmlformats.org/officeDocument/2006/relationships/image" Target="../media/image13.svg"/><Relationship Id="rId5" Type="http://schemas.openxmlformats.org/officeDocument/2006/relationships/image" Target="../media/image12.jpeg"/><Relationship Id="rId4" Type="http://schemas.openxmlformats.org/officeDocument/2006/relationships/image" Target="../media/image6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XkO6RSEygtU?start=60&amp;feature=oembed" TargetMode="Externa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6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8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7.png"/><Relationship Id="rId5" Type="http://schemas.openxmlformats.org/officeDocument/2006/relationships/image" Target="../media/image6.sv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6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13.sv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I7AlQwbVnaY?feature=oembed" TargetMode="Externa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6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6.sv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42">
            <a:extLst>
              <a:ext uri="{FF2B5EF4-FFF2-40B4-BE49-F238E27FC236}">
                <a16:creationId xmlns:a16="http://schemas.microsoft.com/office/drawing/2014/main" id="{06F66152-7B3E-E5F0-612E-160D956C8FDD}"/>
              </a:ext>
            </a:extLst>
          </p:cNvPr>
          <p:cNvSpPr txBox="1"/>
          <p:nvPr/>
        </p:nvSpPr>
        <p:spPr>
          <a:xfrm>
            <a:off x="711200" y="1756664"/>
            <a:ext cx="772160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200" b="1" dirty="0">
              <a:latin typeface="Quire Sans" panose="020B0502040400020003" pitchFamily="34" charset="0"/>
              <a:cs typeface="Quire Sans" panose="020B0502040400020003" pitchFamily="34" charset="0"/>
            </a:endParaRPr>
          </a:p>
          <a:p>
            <a:pPr algn="ctr"/>
            <a:r>
              <a:rPr lang="en-US" sz="5800" b="1" dirty="0">
                <a:solidFill>
                  <a:srgbClr val="0066CC"/>
                </a:solidFill>
                <a:latin typeface="Nyala" panose="02000504070300020003" pitchFamily="2" charset="0"/>
                <a:cs typeface="Quire Sans" panose="020B0502040400020003" pitchFamily="34" charset="0"/>
              </a:rPr>
              <a:t>LFUCG Stream Monitoring </a:t>
            </a:r>
          </a:p>
          <a:p>
            <a:pPr algn="ctr"/>
            <a:r>
              <a:rPr lang="en-US" sz="5800" b="1" dirty="0">
                <a:solidFill>
                  <a:srgbClr val="0066CC"/>
                </a:solidFill>
                <a:latin typeface="Nyala" panose="02000504070300020003" pitchFamily="2" charset="0"/>
                <a:cs typeface="Quire Sans" panose="020B0502040400020003" pitchFamily="34" charset="0"/>
              </a:rPr>
              <a:t>Volunteer Training</a:t>
            </a:r>
          </a:p>
          <a:p>
            <a:pPr algn="ctr"/>
            <a:endParaRPr lang="en-US" sz="2400" b="1" dirty="0">
              <a:solidFill>
                <a:srgbClr val="0B4499"/>
              </a:solidFill>
              <a:latin typeface="Nyala" panose="02000504070300020003" pitchFamily="2" charset="0"/>
              <a:cs typeface="Quire Sans" panose="020B0502040400020003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CF23E4B-456E-084C-4D61-183ABF495FB8}"/>
              </a:ext>
            </a:extLst>
          </p:cNvPr>
          <p:cNvSpPr txBox="1"/>
          <p:nvPr/>
        </p:nvSpPr>
        <p:spPr>
          <a:xfrm>
            <a:off x="419101" y="3586354"/>
            <a:ext cx="819900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200" b="1" dirty="0">
              <a:latin typeface="Quire Sans" panose="020B0502040400020003" pitchFamily="34" charset="0"/>
              <a:cs typeface="Quire Sans" panose="020B0502040400020003" pitchFamily="34" charset="0"/>
            </a:endParaRPr>
          </a:p>
          <a:p>
            <a:pPr algn="ctr"/>
            <a:r>
              <a:rPr lang="en-US" sz="2800" b="1" dirty="0">
                <a:solidFill>
                  <a:srgbClr val="0066CC"/>
                </a:solidFill>
                <a:latin typeface="Nyala" panose="02000504070300020003" pitchFamily="2" charset="0"/>
                <a:cs typeface="Quire Sans" panose="020B0502040400020003" pitchFamily="34" charset="0"/>
              </a:rPr>
              <a:t>Presented by </a:t>
            </a:r>
          </a:p>
          <a:p>
            <a:pPr algn="ctr"/>
            <a:r>
              <a:rPr lang="en-US" sz="2800" b="1" dirty="0">
                <a:solidFill>
                  <a:srgbClr val="0066CC"/>
                </a:solidFill>
                <a:latin typeface="Nyala" panose="02000504070300020003" pitchFamily="2" charset="0"/>
                <a:cs typeface="Quire Sans" panose="020B0502040400020003" pitchFamily="34" charset="0"/>
              </a:rPr>
              <a:t>Third Rock Consultants, LLC</a:t>
            </a:r>
            <a:endParaRPr lang="en-US" sz="2000" b="1" dirty="0">
              <a:solidFill>
                <a:srgbClr val="0066CC"/>
              </a:solidFill>
              <a:latin typeface="Nyala" panose="02000504070300020003" pitchFamily="2" charset="0"/>
              <a:cs typeface="Quire Sans" panose="020B0502040400020003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20AE7820-4E2A-E196-8BB6-75DFABBD6D7C}"/>
              </a:ext>
            </a:extLst>
          </p:cNvPr>
          <p:cNvSpPr txBox="1"/>
          <p:nvPr/>
        </p:nvSpPr>
        <p:spPr>
          <a:xfrm>
            <a:off x="3613287" y="5509957"/>
            <a:ext cx="5004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US" sz="1600" b="1" dirty="0">
              <a:latin typeface="Quire Sans" panose="020B0502040400020003" pitchFamily="34" charset="0"/>
              <a:cs typeface="Quire Sans" panose="020B0502040400020003" pitchFamily="34" charset="0"/>
            </a:endParaRPr>
          </a:p>
          <a:p>
            <a:pPr algn="r"/>
            <a:r>
              <a:rPr lang="en-US" sz="2400" b="1" i="1" dirty="0">
                <a:solidFill>
                  <a:srgbClr val="0066CC"/>
                </a:solidFill>
                <a:latin typeface="Nyala" panose="02000504070300020003" pitchFamily="2" charset="0"/>
                <a:cs typeface="Quire Sans" panose="020B0502040400020003" pitchFamily="34" charset="0"/>
              </a:rPr>
              <a:t>Updated </a:t>
            </a:r>
            <a:r>
              <a:rPr lang="en-US" sz="2400" b="1" dirty="0">
                <a:solidFill>
                  <a:srgbClr val="0066CC"/>
                </a:solidFill>
                <a:latin typeface="Nyala" panose="02000504070300020003" pitchFamily="2" charset="0"/>
                <a:cs typeface="Quire Sans" panose="020B0502040400020003" pitchFamily="34" charset="0"/>
              </a:rPr>
              <a:t>August 2026</a:t>
            </a:r>
          </a:p>
        </p:txBody>
      </p:sp>
      <p:pic>
        <p:nvPicPr>
          <p:cNvPr id="2" name="Graphic 1" descr="Cursor with solid fill">
            <a:extLst>
              <a:ext uri="{FF2B5EF4-FFF2-40B4-BE49-F238E27FC236}">
                <a16:creationId xmlns:a16="http://schemas.microsoft.com/office/drawing/2014/main" id="{75798A4C-2F81-6E5E-F888-1C7DA4C1D7A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8027404">
            <a:off x="-59771" y="3039030"/>
            <a:ext cx="778903" cy="778903"/>
          </a:xfrm>
          <a:prstGeom prst="rect">
            <a:avLst/>
          </a:prstGeom>
        </p:spPr>
      </p:pic>
      <p:pic>
        <p:nvPicPr>
          <p:cNvPr id="3" name="Graphic 2" descr="Cursor with solid fill">
            <a:extLst>
              <a:ext uri="{FF2B5EF4-FFF2-40B4-BE49-F238E27FC236}">
                <a16:creationId xmlns:a16="http://schemas.microsoft.com/office/drawing/2014/main" id="{E821160D-51EB-0E08-6BEB-27454C3E9F5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8027404">
            <a:off x="8383974" y="3030168"/>
            <a:ext cx="778903" cy="778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7562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C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194BFD-35B8-6015-417E-DE1F1D8D79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 descr="Cursor with solid fill">
            <a:extLst>
              <a:ext uri="{FF2B5EF4-FFF2-40B4-BE49-F238E27FC236}">
                <a16:creationId xmlns:a16="http://schemas.microsoft.com/office/drawing/2014/main" id="{D7780F97-B27B-5BDE-D4CF-CBEDE5A3248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8027404">
            <a:off x="-59771" y="3039030"/>
            <a:ext cx="778903" cy="778903"/>
          </a:xfrm>
          <a:prstGeom prst="rect">
            <a:avLst/>
          </a:prstGeom>
        </p:spPr>
      </p:pic>
      <p:pic>
        <p:nvPicPr>
          <p:cNvPr id="3" name="Graphic 2" descr="Cursor with solid fill">
            <a:extLst>
              <a:ext uri="{FF2B5EF4-FFF2-40B4-BE49-F238E27FC236}">
                <a16:creationId xmlns:a16="http://schemas.microsoft.com/office/drawing/2014/main" id="{684AE9DF-9002-62DB-B69A-03BF8560B0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8027404">
            <a:off x="8383974" y="3030168"/>
            <a:ext cx="778903" cy="778903"/>
          </a:xfrm>
          <a:prstGeom prst="rect">
            <a:avLst/>
          </a:prstGeom>
        </p:spPr>
      </p:pic>
      <p:pic>
        <p:nvPicPr>
          <p:cNvPr id="7" name="Online Media 6" title="How to Collect Stream Water Samples - Arkansas Water Resources Center">
            <a:hlinkClick r:id="" action="ppaction://media"/>
            <a:extLst>
              <a:ext uri="{FF2B5EF4-FFF2-40B4-BE49-F238E27FC236}">
                <a16:creationId xmlns:a16="http://schemas.microsoft.com/office/drawing/2014/main" id="{3018CCC5-CEF0-43BD-D585-CAB24759E73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981453" y="1391209"/>
            <a:ext cx="7181094" cy="405681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902E338-4363-C881-DB95-0E2FB83ED72C}"/>
              </a:ext>
            </a:extLst>
          </p:cNvPr>
          <p:cNvSpPr txBox="1"/>
          <p:nvPr/>
        </p:nvSpPr>
        <p:spPr>
          <a:xfrm>
            <a:off x="434848" y="6474909"/>
            <a:ext cx="8339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LFUCG Stream Monitoring Program | Volunteer Training  |  Presented by Third Rock Consultants, LLC</a:t>
            </a:r>
          </a:p>
        </p:txBody>
      </p:sp>
      <p:pic>
        <p:nvPicPr>
          <p:cNvPr id="10" name="Graphic 9" descr="Presentation with media with solid fill">
            <a:extLst>
              <a:ext uri="{FF2B5EF4-FFF2-40B4-BE49-F238E27FC236}">
                <a16:creationId xmlns:a16="http://schemas.microsoft.com/office/drawing/2014/main" id="{2718A31B-3DC7-F1DC-2546-9FF0810A81D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1221" y="5603140"/>
            <a:ext cx="739514" cy="73951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AEB98FB-5C6B-70AE-5424-CCDB89F6D96B}"/>
              </a:ext>
            </a:extLst>
          </p:cNvPr>
          <p:cNvSpPr txBox="1"/>
          <p:nvPr/>
        </p:nvSpPr>
        <p:spPr>
          <a:xfrm>
            <a:off x="1124438" y="5752101"/>
            <a:ext cx="21226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5CE6"/>
                </a:solidFill>
                <a:latin typeface="Nyala" panose="02000504070300020003" pitchFamily="2" charset="0"/>
              </a:rPr>
              <a:t>Click above to view video</a:t>
            </a:r>
          </a:p>
        </p:txBody>
      </p:sp>
    </p:spTree>
    <p:extLst>
      <p:ext uri="{BB962C8B-B14F-4D97-AF65-F5344CB8AC3E}">
        <p14:creationId xmlns:p14="http://schemas.microsoft.com/office/powerpoint/2010/main" val="4091924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C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B96F15-12D0-3B0C-4293-CD76F734C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1A1A482-D5ED-FB4C-AE64-66481C5E7AD4}"/>
              </a:ext>
            </a:extLst>
          </p:cNvPr>
          <p:cNvSpPr txBox="1"/>
          <p:nvPr/>
        </p:nvSpPr>
        <p:spPr>
          <a:xfrm>
            <a:off x="985931" y="717680"/>
            <a:ext cx="71721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5CE6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Dissolved oxygen, pH, temperature, and conductivity collected </a:t>
            </a:r>
            <a:r>
              <a:rPr kumimoji="0" lang="en-US" sz="2200" b="0" i="1" u="none" strike="noStrike" kern="1200" cap="none" spc="0" normalizeH="0" baseline="0" noProof="0" dirty="0">
                <a:ln>
                  <a:noFill/>
                </a:ln>
                <a:solidFill>
                  <a:srgbClr val="005CE6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in situ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5CE6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using a Hanna H198194 Multiparameter Meter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5CE6"/>
              </a:solidFill>
              <a:effectLst/>
              <a:uLnTx/>
              <a:uFillTx/>
              <a:latin typeface="Nyala" panose="02000504070300020003" pitchFamily="2" charset="0"/>
              <a:ea typeface="+mn-ea"/>
              <a:cs typeface="+mn-cs"/>
            </a:endParaRPr>
          </a:p>
        </p:txBody>
      </p:sp>
      <p:pic>
        <p:nvPicPr>
          <p:cNvPr id="2" name="Graphic 1" descr="Cursor with solid fill">
            <a:extLst>
              <a:ext uri="{FF2B5EF4-FFF2-40B4-BE49-F238E27FC236}">
                <a16:creationId xmlns:a16="http://schemas.microsoft.com/office/drawing/2014/main" id="{6C956629-1D96-ADA9-9963-9D12AB202D4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8027404">
            <a:off x="-59771" y="3039030"/>
            <a:ext cx="778903" cy="778903"/>
          </a:xfrm>
          <a:prstGeom prst="rect">
            <a:avLst/>
          </a:prstGeom>
        </p:spPr>
      </p:pic>
      <p:pic>
        <p:nvPicPr>
          <p:cNvPr id="3" name="Graphic 2" descr="Cursor with solid fill">
            <a:extLst>
              <a:ext uri="{FF2B5EF4-FFF2-40B4-BE49-F238E27FC236}">
                <a16:creationId xmlns:a16="http://schemas.microsoft.com/office/drawing/2014/main" id="{84565254-D646-2D82-4A9A-B0C06AC2791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8027404">
            <a:off x="8383974" y="3030168"/>
            <a:ext cx="778903" cy="77890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ED17CBE-E4C3-A22F-37F2-EF550DBD0D3A}"/>
              </a:ext>
            </a:extLst>
          </p:cNvPr>
          <p:cNvSpPr txBox="1"/>
          <p:nvPr/>
        </p:nvSpPr>
        <p:spPr>
          <a:xfrm>
            <a:off x="434848" y="6465384"/>
            <a:ext cx="8339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LFUCG Stream Monitoring Program | Volunteer Training  |  Presented by Third Rock Consultants, LLC</a:t>
            </a:r>
          </a:p>
        </p:txBody>
      </p:sp>
      <p:pic>
        <p:nvPicPr>
          <p:cNvPr id="4" name="Online Media 8" title="Hanna HI-98194 Multiparameter Water Quality Meter">
            <a:hlinkClick r:id="" action="ppaction://media"/>
            <a:extLst>
              <a:ext uri="{FF2B5EF4-FFF2-40B4-BE49-F238E27FC236}">
                <a16:creationId xmlns:a16="http://schemas.microsoft.com/office/drawing/2014/main" id="{C0736875-E74C-0F3D-8298-34C0557FBF6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124438" y="1641201"/>
            <a:ext cx="6895123" cy="389526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EC3AEFB-8462-44A9-D5CF-589F3EADB6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28249" y="3052831"/>
            <a:ext cx="1361560" cy="265809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7982877-2387-FE52-27B3-7E693BBF7CE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132" t="4251" r="3117" b="2758"/>
          <a:stretch>
            <a:fillRect/>
          </a:stretch>
        </p:blipFill>
        <p:spPr>
          <a:xfrm>
            <a:off x="6277643" y="4990765"/>
            <a:ext cx="1224751" cy="1224751"/>
          </a:xfrm>
          <a:prstGeom prst="rect">
            <a:avLst/>
          </a:prstGeom>
        </p:spPr>
      </p:pic>
      <p:pic>
        <p:nvPicPr>
          <p:cNvPr id="10" name="Graphic 9" descr="Presentation with media with solid fill">
            <a:extLst>
              <a:ext uri="{FF2B5EF4-FFF2-40B4-BE49-F238E27FC236}">
                <a16:creationId xmlns:a16="http://schemas.microsoft.com/office/drawing/2014/main" id="{ACFDE01B-B08E-E142-D9A8-EBEA99F784B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41221" y="5603140"/>
            <a:ext cx="739514" cy="73951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D15371F-7E70-0381-3F85-6F563A8F3AD4}"/>
              </a:ext>
            </a:extLst>
          </p:cNvPr>
          <p:cNvSpPr txBox="1"/>
          <p:nvPr/>
        </p:nvSpPr>
        <p:spPr>
          <a:xfrm>
            <a:off x="1124438" y="5752101"/>
            <a:ext cx="21226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5CE6"/>
                </a:solidFill>
                <a:latin typeface="Nyala" panose="02000504070300020003" pitchFamily="2" charset="0"/>
              </a:rPr>
              <a:t>Click above to view video</a:t>
            </a:r>
          </a:p>
        </p:txBody>
      </p:sp>
    </p:spTree>
    <p:extLst>
      <p:ext uri="{BB962C8B-B14F-4D97-AF65-F5344CB8AC3E}">
        <p14:creationId xmlns:p14="http://schemas.microsoft.com/office/powerpoint/2010/main" val="892232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C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0556B6-6223-4B58-394D-78EEEB9D96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C19ED78-81A9-6C87-FFB7-AF12B9CED305}"/>
              </a:ext>
            </a:extLst>
          </p:cNvPr>
          <p:cNvSpPr txBox="1"/>
          <p:nvPr/>
        </p:nvSpPr>
        <p:spPr>
          <a:xfrm>
            <a:off x="725640" y="401708"/>
            <a:ext cx="7845897" cy="2623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yala" panose="02000504070300020003" pitchFamily="2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5CE6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Chlorine will be measured using a Hanna T711 Total Chlorine Checker</a:t>
            </a:r>
          </a:p>
          <a:p>
            <a:pPr marR="0" lvl="1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yala" panose="02000504070300020003" pitchFamily="2" charset="0"/>
              <a:ea typeface="+mn-ea"/>
              <a:cs typeface="+mn-cs"/>
            </a:endParaRPr>
          </a:p>
          <a:p>
            <a:pPr marL="800100" marR="0" lvl="1" indent="-34290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Analysis requires 2 minutes and 30 seconds.</a:t>
            </a:r>
          </a:p>
          <a:p>
            <a:pPr marL="800100" marR="0" lvl="1" indent="-34290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Beware of moisture / fingerprints outside / microbubbles inside.</a:t>
            </a:r>
          </a:p>
          <a:p>
            <a:pPr marL="800100" marR="0" lvl="1" indent="-34290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If you have an error, start over.</a:t>
            </a:r>
          </a:p>
          <a:p>
            <a:pPr marL="800100" marR="0" lvl="1" indent="-34290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Triple rinse vials with DI water between measurements.</a:t>
            </a:r>
          </a:p>
          <a:p>
            <a:pPr marL="0" marR="0" lvl="0" indent="0" algn="l" defTabSz="457200" rtl="0" eaLnBrk="1" fontAlgn="auto" latinLnBrk="0" hangingPunct="1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yala" panose="02000504070300020003" pitchFamily="2" charset="0"/>
              <a:ea typeface="+mn-ea"/>
              <a:cs typeface="+mn-cs"/>
            </a:endParaRPr>
          </a:p>
        </p:txBody>
      </p:sp>
      <p:pic>
        <p:nvPicPr>
          <p:cNvPr id="2" name="Graphic 1" descr="Cursor with solid fill">
            <a:extLst>
              <a:ext uri="{FF2B5EF4-FFF2-40B4-BE49-F238E27FC236}">
                <a16:creationId xmlns:a16="http://schemas.microsoft.com/office/drawing/2014/main" id="{3A980868-412B-B4B2-5163-2BF64821925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8027404">
            <a:off x="-59771" y="3039030"/>
            <a:ext cx="778903" cy="778903"/>
          </a:xfrm>
          <a:prstGeom prst="rect">
            <a:avLst/>
          </a:prstGeom>
        </p:spPr>
      </p:pic>
      <p:pic>
        <p:nvPicPr>
          <p:cNvPr id="3" name="Graphic 2" descr="Cursor with solid fill">
            <a:extLst>
              <a:ext uri="{FF2B5EF4-FFF2-40B4-BE49-F238E27FC236}">
                <a16:creationId xmlns:a16="http://schemas.microsoft.com/office/drawing/2014/main" id="{9C70221C-CE0B-1370-FF29-9480481790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8027404">
            <a:off x="8383974" y="3030168"/>
            <a:ext cx="778903" cy="7789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72126B5-C1A8-D6BC-1F92-A74501E4AFD3}"/>
              </a:ext>
            </a:extLst>
          </p:cNvPr>
          <p:cNvSpPr txBox="1"/>
          <p:nvPr/>
        </p:nvSpPr>
        <p:spPr>
          <a:xfrm>
            <a:off x="434848" y="6465384"/>
            <a:ext cx="8339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LFUCG Stream Monitoring Program | Volunteer Training  |  Presented by Third Rock Consultants, LLC</a:t>
            </a:r>
          </a:p>
        </p:txBody>
      </p:sp>
      <p:pic>
        <p:nvPicPr>
          <p:cNvPr id="9" name="HI 711 Total Chlorine Checker HC">
            <a:hlinkClick r:id="" action="ppaction://media"/>
            <a:extLst>
              <a:ext uri="{FF2B5EF4-FFF2-40B4-BE49-F238E27FC236}">
                <a16:creationId xmlns:a16="http://schemas.microsoft.com/office/drawing/2014/main" id="{80966E9C-9048-286A-3EE3-42FA2957BD1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2398414" y="2651147"/>
            <a:ext cx="4310616" cy="31009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2746DEC-B6BC-7ADB-E613-3BAC3FA38B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93897" y="4139339"/>
            <a:ext cx="1759719" cy="205423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5" name="Graphic 4" descr="Presentation with media with solid fill">
            <a:extLst>
              <a:ext uri="{FF2B5EF4-FFF2-40B4-BE49-F238E27FC236}">
                <a16:creationId xmlns:a16="http://schemas.microsoft.com/office/drawing/2014/main" id="{FD442F3A-8C89-D514-FE7A-9393AF550F3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41221" y="5603140"/>
            <a:ext cx="739514" cy="73951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6959FA9-4601-CD04-32A3-1AA4B2ACF516}"/>
              </a:ext>
            </a:extLst>
          </p:cNvPr>
          <p:cNvSpPr txBox="1"/>
          <p:nvPr/>
        </p:nvSpPr>
        <p:spPr>
          <a:xfrm>
            <a:off x="1124438" y="5742162"/>
            <a:ext cx="21226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5CE6"/>
                </a:solidFill>
                <a:latin typeface="Nyala" panose="02000504070300020003" pitchFamily="2" charset="0"/>
              </a:rPr>
              <a:t>Click above to view video</a:t>
            </a:r>
          </a:p>
        </p:txBody>
      </p:sp>
    </p:spTree>
    <p:extLst>
      <p:ext uri="{BB962C8B-B14F-4D97-AF65-F5344CB8AC3E}">
        <p14:creationId xmlns:p14="http://schemas.microsoft.com/office/powerpoint/2010/main" val="4110251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C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EF9C7A-23F7-B865-A818-546447976E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CBA24018-9D6B-CB92-14BB-54815C11A3D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69" t="3407" r="48898" b="33930"/>
          <a:stretch>
            <a:fillRect/>
          </a:stretch>
        </p:blipFill>
        <p:spPr>
          <a:xfrm>
            <a:off x="5733151" y="3694242"/>
            <a:ext cx="2607255" cy="245053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28DF700-AC1D-6D46-A970-AA39391A62F1}"/>
              </a:ext>
            </a:extLst>
          </p:cNvPr>
          <p:cNvSpPr txBox="1"/>
          <p:nvPr/>
        </p:nvSpPr>
        <p:spPr>
          <a:xfrm>
            <a:off x="819492" y="667654"/>
            <a:ext cx="75050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5CE6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Flow will be estimated using the recorded depth at the staff gauge. </a:t>
            </a:r>
          </a:p>
          <a:p>
            <a:pPr marL="342900" marR="0" lvl="0" indent="-34290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yala" panose="02000504070300020003" pitchFamily="2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yala" panose="02000504070300020003" pitchFamily="2" charset="0"/>
              <a:ea typeface="+mn-ea"/>
              <a:cs typeface="+mn-cs"/>
            </a:endParaRPr>
          </a:p>
        </p:txBody>
      </p:sp>
      <p:pic>
        <p:nvPicPr>
          <p:cNvPr id="2" name="Graphic 1" descr="Cursor with solid fill">
            <a:extLst>
              <a:ext uri="{FF2B5EF4-FFF2-40B4-BE49-F238E27FC236}">
                <a16:creationId xmlns:a16="http://schemas.microsoft.com/office/drawing/2014/main" id="{C6FCB7ED-478B-DD46-C73F-F85D3E21805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8027404">
            <a:off x="-59771" y="3039030"/>
            <a:ext cx="778903" cy="778903"/>
          </a:xfrm>
          <a:prstGeom prst="rect">
            <a:avLst/>
          </a:prstGeom>
        </p:spPr>
      </p:pic>
      <p:pic>
        <p:nvPicPr>
          <p:cNvPr id="3" name="Graphic 2" descr="Cursor with solid fill">
            <a:extLst>
              <a:ext uri="{FF2B5EF4-FFF2-40B4-BE49-F238E27FC236}">
                <a16:creationId xmlns:a16="http://schemas.microsoft.com/office/drawing/2014/main" id="{0572459A-3651-AF87-FF9E-D393EB18454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8027404">
            <a:off x="8383974" y="3030168"/>
            <a:ext cx="778903" cy="7789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6193E63-C613-90ED-DF1C-8ED195680CF2}"/>
              </a:ext>
            </a:extLst>
          </p:cNvPr>
          <p:cNvSpPr txBox="1"/>
          <p:nvPr/>
        </p:nvSpPr>
        <p:spPr>
          <a:xfrm>
            <a:off x="1190751" y="1076191"/>
            <a:ext cx="596252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Staff gauges have been installed at each stream site.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yala" panose="02000504070300020003" pitchFamily="2" charset="0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2EA883-F6A0-FEA8-F128-69128DAC9B2A}"/>
              </a:ext>
            </a:extLst>
          </p:cNvPr>
          <p:cNvSpPr txBox="1"/>
          <p:nvPr/>
        </p:nvSpPr>
        <p:spPr>
          <a:xfrm>
            <a:off x="434848" y="6465384"/>
            <a:ext cx="8339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LFUCG Stream Monitoring Program | Volunteer Training  |  Presented by Third Rock Consultants, LLC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5811E5E-E06A-ACF7-E462-4EA51FA919C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22484" b="3200"/>
          <a:stretch>
            <a:fillRect/>
          </a:stretch>
        </p:blipFill>
        <p:spPr>
          <a:xfrm>
            <a:off x="4477291" y="1596082"/>
            <a:ext cx="2614676" cy="245053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5B16E73-90AF-D3C8-A9C1-4849C4AC3A3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2891" t="28473" r="31234" b="13950"/>
          <a:stretch>
            <a:fillRect/>
          </a:stretch>
        </p:blipFill>
        <p:spPr>
          <a:xfrm>
            <a:off x="2439190" y="3681915"/>
            <a:ext cx="2614676" cy="246286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A99ECEE-F773-D3AD-6A44-223B17E7336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799" t="16729" r="45314" b="22048"/>
          <a:stretch>
            <a:fillRect/>
          </a:stretch>
        </p:blipFill>
        <p:spPr>
          <a:xfrm>
            <a:off x="1367569" y="1610136"/>
            <a:ext cx="2607255" cy="245053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0" name="Oval 19">
            <a:extLst>
              <a:ext uri="{FF2B5EF4-FFF2-40B4-BE49-F238E27FC236}">
                <a16:creationId xmlns:a16="http://schemas.microsoft.com/office/drawing/2014/main" id="{96FE26FA-6278-BDA5-DBE6-9A62B82444F8}"/>
              </a:ext>
            </a:extLst>
          </p:cNvPr>
          <p:cNvSpPr/>
          <p:nvPr/>
        </p:nvSpPr>
        <p:spPr>
          <a:xfrm>
            <a:off x="1948352" y="2398279"/>
            <a:ext cx="1398126" cy="1409700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94A385A-49C0-3BC4-E740-CC8A7B3CBB8F}"/>
              </a:ext>
            </a:extLst>
          </p:cNvPr>
          <p:cNvSpPr/>
          <p:nvPr/>
        </p:nvSpPr>
        <p:spPr>
          <a:xfrm>
            <a:off x="4727361" y="2405306"/>
            <a:ext cx="1398126" cy="1409700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863AEDD3-FB2F-45FC-AD62-E3A9C0A47F0C}"/>
              </a:ext>
            </a:extLst>
          </p:cNvPr>
          <p:cNvSpPr/>
          <p:nvPr/>
        </p:nvSpPr>
        <p:spPr>
          <a:xfrm>
            <a:off x="3047465" y="4419734"/>
            <a:ext cx="1398126" cy="1409700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580FD711-9685-F412-B194-B8EBDA8F530E}"/>
              </a:ext>
            </a:extLst>
          </p:cNvPr>
          <p:cNvSpPr/>
          <p:nvPr/>
        </p:nvSpPr>
        <p:spPr>
          <a:xfrm>
            <a:off x="6392904" y="4424374"/>
            <a:ext cx="1398126" cy="1409700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078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C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79B21F-B03C-0E1A-17B3-44A318EC5C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 descr="Cursor with solid fill">
            <a:extLst>
              <a:ext uri="{FF2B5EF4-FFF2-40B4-BE49-F238E27FC236}">
                <a16:creationId xmlns:a16="http://schemas.microsoft.com/office/drawing/2014/main" id="{77BBA282-BB4F-3F8B-C1D5-3F35F7F5CD0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8027404">
            <a:off x="-59771" y="3039030"/>
            <a:ext cx="778903" cy="778903"/>
          </a:xfrm>
          <a:prstGeom prst="rect">
            <a:avLst/>
          </a:prstGeom>
        </p:spPr>
      </p:pic>
      <p:pic>
        <p:nvPicPr>
          <p:cNvPr id="3" name="Graphic 2" descr="Cursor with solid fill">
            <a:extLst>
              <a:ext uri="{FF2B5EF4-FFF2-40B4-BE49-F238E27FC236}">
                <a16:creationId xmlns:a16="http://schemas.microsoft.com/office/drawing/2014/main" id="{D6CC5214-7296-6C51-D6CF-F6168F65874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8027404">
            <a:off x="8383974" y="3030168"/>
            <a:ext cx="778903" cy="7789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404D070-C679-C04C-F00F-64A42A703AEC}"/>
              </a:ext>
            </a:extLst>
          </p:cNvPr>
          <p:cNvSpPr txBox="1"/>
          <p:nvPr/>
        </p:nvSpPr>
        <p:spPr>
          <a:xfrm>
            <a:off x="1190750" y="609466"/>
            <a:ext cx="6467349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Record the depth to nearest hundredth of a foot. Gauge marks are 0.01 ft apart.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Feet and tenths are labeled numerically. Hash marks between the tenths measure hundredths.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yala" panose="02000504070300020003" pitchFamily="2" charset="0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yala" panose="02000504070300020003" pitchFamily="2" charset="0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0E240F-B3D4-C1FC-D89F-FA51BD08D234}"/>
              </a:ext>
            </a:extLst>
          </p:cNvPr>
          <p:cNvSpPr txBox="1"/>
          <p:nvPr/>
        </p:nvSpPr>
        <p:spPr>
          <a:xfrm>
            <a:off x="434848" y="6465384"/>
            <a:ext cx="8339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LFUCG Stream Monitoring Program | Volunteer Training  |  Presented by Third Rock Consultants, LLC</a:t>
            </a:r>
          </a:p>
        </p:txBody>
      </p:sp>
      <p:pic>
        <p:nvPicPr>
          <p:cNvPr id="11" name="Online Media 4" title="How to Read a Staff Gauge">
            <a:hlinkClick r:id="" action="ppaction://media"/>
            <a:extLst>
              <a:ext uri="{FF2B5EF4-FFF2-40B4-BE49-F238E27FC236}">
                <a16:creationId xmlns:a16="http://schemas.microsoft.com/office/drawing/2014/main" id="{B51118CA-7D8B-906E-6579-A8CA2B2506E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620078" y="2208783"/>
            <a:ext cx="6038021" cy="34110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1F84623-EEA8-4E37-9AF5-56833C10D1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99910" y="1022799"/>
            <a:ext cx="1933271" cy="3915823"/>
          </a:xfrm>
          <a:prstGeom prst="rect">
            <a:avLst/>
          </a:prstGeom>
        </p:spPr>
      </p:pic>
      <p:pic>
        <p:nvPicPr>
          <p:cNvPr id="7" name="Graphic 6" descr="Presentation with media with solid fill">
            <a:extLst>
              <a:ext uri="{FF2B5EF4-FFF2-40B4-BE49-F238E27FC236}">
                <a16:creationId xmlns:a16="http://schemas.microsoft.com/office/drawing/2014/main" id="{1A492B8C-B506-26F8-9108-21ED79F0E7D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41221" y="5603140"/>
            <a:ext cx="739514" cy="73951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BF24E15-0336-C23F-3FC9-47A4E9C966DA}"/>
              </a:ext>
            </a:extLst>
          </p:cNvPr>
          <p:cNvSpPr txBox="1"/>
          <p:nvPr/>
        </p:nvSpPr>
        <p:spPr>
          <a:xfrm>
            <a:off x="1124438" y="5742162"/>
            <a:ext cx="21226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5CE6"/>
                </a:solidFill>
                <a:latin typeface="Nyala" panose="02000504070300020003" pitchFamily="2" charset="0"/>
              </a:rPr>
              <a:t>Click above to view video</a:t>
            </a:r>
          </a:p>
        </p:txBody>
      </p:sp>
    </p:spTree>
    <p:extLst>
      <p:ext uri="{BB962C8B-B14F-4D97-AF65-F5344CB8AC3E}">
        <p14:creationId xmlns:p14="http://schemas.microsoft.com/office/powerpoint/2010/main" val="1159555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C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A9D63B-9143-3B5A-D8DA-48137A1079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13A7B3F-6375-FA09-54A9-69CBE41264F5}"/>
              </a:ext>
            </a:extLst>
          </p:cNvPr>
          <p:cNvSpPr txBox="1"/>
          <p:nvPr/>
        </p:nvSpPr>
        <p:spPr>
          <a:xfrm>
            <a:off x="819492" y="667654"/>
            <a:ext cx="75050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5CE6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Field duplicate samples will be collected at a minimum of 10% of sites sampled.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5CE6"/>
              </a:solidFill>
              <a:effectLst/>
              <a:uLnTx/>
              <a:uFillTx/>
              <a:latin typeface="Nyala" panose="02000504070300020003" pitchFamily="2" charset="0"/>
              <a:ea typeface="+mn-ea"/>
              <a:cs typeface="+mn-cs"/>
            </a:endParaRPr>
          </a:p>
        </p:txBody>
      </p:sp>
      <p:pic>
        <p:nvPicPr>
          <p:cNvPr id="2" name="Graphic 1" descr="Cursor with solid fill">
            <a:extLst>
              <a:ext uri="{FF2B5EF4-FFF2-40B4-BE49-F238E27FC236}">
                <a16:creationId xmlns:a16="http://schemas.microsoft.com/office/drawing/2014/main" id="{D808D9ED-D1CB-ECC8-FC15-9302B0B1F9D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8027404">
            <a:off x="-59771" y="3039030"/>
            <a:ext cx="778903" cy="778903"/>
          </a:xfrm>
          <a:prstGeom prst="rect">
            <a:avLst/>
          </a:prstGeom>
        </p:spPr>
      </p:pic>
      <p:pic>
        <p:nvPicPr>
          <p:cNvPr id="3" name="Graphic 2" descr="Cursor with solid fill">
            <a:extLst>
              <a:ext uri="{FF2B5EF4-FFF2-40B4-BE49-F238E27FC236}">
                <a16:creationId xmlns:a16="http://schemas.microsoft.com/office/drawing/2014/main" id="{9A46DEE1-F02A-F70E-EA3C-15CEF859BA8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8027404">
            <a:off x="8383974" y="3030168"/>
            <a:ext cx="778903" cy="77890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71D94B0-C084-59CE-5937-64DD74907E2C}"/>
              </a:ext>
            </a:extLst>
          </p:cNvPr>
          <p:cNvSpPr txBox="1"/>
          <p:nvPr/>
        </p:nvSpPr>
        <p:spPr>
          <a:xfrm>
            <a:off x="434848" y="6465384"/>
            <a:ext cx="8339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LFUCG Stream Monitoring Program | Volunteer Training  |  Presented by Third Rock Consultants, LLC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1B08BE2-526E-F0A1-FBB4-CAB93439FE30}"/>
              </a:ext>
            </a:extLst>
          </p:cNvPr>
          <p:cNvSpPr txBox="1"/>
          <p:nvPr/>
        </p:nvSpPr>
        <p:spPr>
          <a:xfrm>
            <a:off x="1216819" y="1508052"/>
            <a:ext cx="6927056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If your route has been assigned to collect </a:t>
            </a:r>
            <a:r>
              <a:rPr lang="en-US" sz="2200" dirty="0">
                <a:solidFill>
                  <a:prstClr val="black"/>
                </a:solidFill>
                <a:latin typeface="Nyala" panose="02000504070300020003" pitchFamily="2" charset="0"/>
              </a:rPr>
              <a:t>field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duplicate samples, collect a second, identical sample at the same time and in the same location for handling and analysis in the same manner.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en-US" sz="2200" dirty="0">
                <a:solidFill>
                  <a:prstClr val="black"/>
                </a:solidFill>
                <a:latin typeface="Nyala" panose="02000504070300020003" pitchFamily="2" charset="0"/>
              </a:rPr>
              <a:t>Record </a:t>
            </a:r>
            <a:r>
              <a:rPr lang="en-US" sz="2200" i="1" dirty="0">
                <a:solidFill>
                  <a:prstClr val="black"/>
                </a:solidFill>
                <a:latin typeface="Nyala" panose="02000504070300020003" pitchFamily="2" charset="0"/>
              </a:rPr>
              <a:t>in situ </a:t>
            </a:r>
            <a:r>
              <a:rPr lang="en-US" sz="2200" dirty="0">
                <a:solidFill>
                  <a:prstClr val="black"/>
                </a:solidFill>
                <a:latin typeface="Nyala" panose="02000504070300020003" pitchFamily="2" charset="0"/>
              </a:rPr>
              <a:t>measurements for the site on the Field Duplicate Record that is not submitted to the laboratory with the chain-of-custody form.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yala" panose="02000504070300020003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47723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C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BC763F-CD9C-1752-BCAC-0CF8B905F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74E1FB8-54A4-B890-54E7-0B137E8161FE}"/>
              </a:ext>
            </a:extLst>
          </p:cNvPr>
          <p:cNvSpPr txBox="1"/>
          <p:nvPr/>
        </p:nvSpPr>
        <p:spPr>
          <a:xfrm>
            <a:off x="819492" y="620029"/>
            <a:ext cx="750501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200" b="0" i="1" u="none" strike="noStrike" kern="1200" cap="none" spc="0" normalizeH="0" baseline="0" noProof="0" dirty="0">
                <a:ln>
                  <a:noFill/>
                </a:ln>
                <a:solidFill>
                  <a:srgbClr val="005CE6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E. coli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5CE6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field blanks will be collected once per team for each day of bacteria sample collection. Field blanks for all other parameters will be collected at a minimum of 10% of sites.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5CE6"/>
              </a:solidFill>
              <a:effectLst/>
              <a:uLnTx/>
              <a:uFillTx/>
              <a:latin typeface="Nyala" panose="02000504070300020003" pitchFamily="2" charset="0"/>
              <a:ea typeface="+mn-ea"/>
              <a:cs typeface="+mn-cs"/>
            </a:endParaRPr>
          </a:p>
        </p:txBody>
      </p:sp>
      <p:pic>
        <p:nvPicPr>
          <p:cNvPr id="2" name="Graphic 1" descr="Cursor with solid fill">
            <a:extLst>
              <a:ext uri="{FF2B5EF4-FFF2-40B4-BE49-F238E27FC236}">
                <a16:creationId xmlns:a16="http://schemas.microsoft.com/office/drawing/2014/main" id="{C1182A92-A08C-2B7F-A715-560EC02E0B3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8027404">
            <a:off x="-59771" y="3039030"/>
            <a:ext cx="778903" cy="778903"/>
          </a:xfrm>
          <a:prstGeom prst="rect">
            <a:avLst/>
          </a:prstGeom>
        </p:spPr>
      </p:pic>
      <p:pic>
        <p:nvPicPr>
          <p:cNvPr id="3" name="Graphic 2" descr="Cursor with solid fill">
            <a:extLst>
              <a:ext uri="{FF2B5EF4-FFF2-40B4-BE49-F238E27FC236}">
                <a16:creationId xmlns:a16="http://schemas.microsoft.com/office/drawing/2014/main" id="{70A1916D-6DDB-7CE5-E8E1-6DC8ABD78D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8027404">
            <a:off x="8383974" y="3030168"/>
            <a:ext cx="778903" cy="77890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225B8E9-CBF8-3FD7-F69A-CB36853F93E5}"/>
              </a:ext>
            </a:extLst>
          </p:cNvPr>
          <p:cNvSpPr txBox="1"/>
          <p:nvPr/>
        </p:nvSpPr>
        <p:spPr>
          <a:xfrm>
            <a:off x="434848" y="6465384"/>
            <a:ext cx="8339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LFUCG Stream Monitoring Program | Volunteer Training  |  Presented by Third Rock Consultants, LLC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D6817DB-61B9-D3D9-CA3C-374D91DFD2F1}"/>
              </a:ext>
            </a:extLst>
          </p:cNvPr>
          <p:cNvSpPr txBox="1"/>
          <p:nvPr/>
        </p:nvSpPr>
        <p:spPr>
          <a:xfrm>
            <a:off x="1035844" y="4302108"/>
            <a:ext cx="72886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25EAB9-6D02-F2CC-18B1-8BDCE9F7D94E}"/>
              </a:ext>
            </a:extLst>
          </p:cNvPr>
          <p:cNvSpPr txBox="1"/>
          <p:nvPr/>
        </p:nvSpPr>
        <p:spPr>
          <a:xfrm>
            <a:off x="704868" y="1790812"/>
            <a:ext cx="7403288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Wingdings" panose="05000000000000000000" pitchFamily="2" charset="2"/>
              <a:buChar char="ü"/>
              <a:defRPr/>
            </a:pPr>
            <a:r>
              <a:rPr lang="en-US" sz="2200" dirty="0">
                <a:solidFill>
                  <a:prstClr val="black"/>
                </a:solidFill>
                <a:latin typeface="Nyala" panose="02000504070300020003" pitchFamily="2" charset="0"/>
              </a:rPr>
              <a:t>Each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 team </a:t>
            </a:r>
            <a:r>
              <a:rPr lang="en-US" sz="2200" dirty="0">
                <a:solidFill>
                  <a:prstClr val="black"/>
                </a:solidFill>
                <a:latin typeface="Nyala" panose="02000504070300020003" pitchFamily="2" charset="0"/>
              </a:rPr>
              <a:t>will collect at a minimum one </a:t>
            </a:r>
            <a:r>
              <a:rPr lang="en-US" sz="2200" i="1" dirty="0">
                <a:solidFill>
                  <a:prstClr val="black"/>
                </a:solidFill>
                <a:latin typeface="Nyala" panose="02000504070300020003" pitchFamily="2" charset="0"/>
              </a:rPr>
              <a:t>E. coli </a:t>
            </a:r>
            <a:r>
              <a:rPr lang="en-US" sz="2200" dirty="0">
                <a:solidFill>
                  <a:prstClr val="black"/>
                </a:solidFill>
                <a:latin typeface="Nyala" panose="02000504070300020003" pitchFamily="2" charset="0"/>
              </a:rPr>
              <a:t>blank sample per day.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 </a:t>
            </a:r>
            <a:r>
              <a:rPr lang="en-US" sz="2200" dirty="0">
                <a:solidFill>
                  <a:prstClr val="black"/>
                </a:solidFill>
                <a:latin typeface="Nyala" panose="02000504070300020003" pitchFamily="2" charset="0"/>
              </a:rPr>
              <a:t>If your route has been assigned to collect a field duplicate, you will also collect a field blank for all other parameters. 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yala" panose="02000504070300020003" pitchFamily="2" charset="0"/>
              <a:ea typeface="+mn-ea"/>
              <a:cs typeface="+mn-cs"/>
            </a:endParaRPr>
          </a:p>
          <a:p>
            <a:pPr marL="800100" lvl="1" indent="-342900">
              <a:buFont typeface="Wingdings" panose="05000000000000000000" pitchFamily="2" charset="2"/>
              <a:buChar char="ü"/>
              <a:defRPr/>
            </a:pPr>
            <a:r>
              <a:rPr lang="en-US" sz="2200" dirty="0">
                <a:solidFill>
                  <a:prstClr val="black"/>
                </a:solidFill>
                <a:latin typeface="Nyala" panose="02000504070300020003" pitchFamily="2" charset="0"/>
              </a:rPr>
              <a:t>Fill a second set of sample bottles labeled “Blank” with DI water. Blanks are not recorded for the multi parameter meters as DI water can damage the sensors.  </a:t>
            </a:r>
            <a:endParaRPr kumimoji="0" lang="en-US" sz="1200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yala" panose="02000504070300020003" pitchFamily="2" charset="0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D92092-FEB8-37C2-1D69-7D8CA917CE87}"/>
              </a:ext>
            </a:extLst>
          </p:cNvPr>
          <p:cNvSpPr txBox="1"/>
          <p:nvPr/>
        </p:nvSpPr>
        <p:spPr>
          <a:xfrm>
            <a:off x="880326" y="4283368"/>
            <a:ext cx="750501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200" b="0" u="none" strike="noStrike" kern="1200" cap="none" spc="0" normalizeH="0" baseline="0" noProof="0" dirty="0">
                <a:ln>
                  <a:noFill/>
                </a:ln>
                <a:solidFill>
                  <a:srgbClr val="005CE6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For parameters or sampling methods requiring equipment rinsing between samples (</a:t>
            </a:r>
            <a:r>
              <a:rPr kumimoji="0" lang="en-US" sz="2200" b="0" i="1" u="none" strike="noStrike" kern="1200" cap="none" spc="0" normalizeH="0" baseline="0" noProof="0" dirty="0">
                <a:ln>
                  <a:noFill/>
                </a:ln>
                <a:solidFill>
                  <a:srgbClr val="005CE6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e.g. </a:t>
            </a:r>
            <a:r>
              <a:rPr kumimoji="0" lang="en-US" sz="2200" b="0" u="none" strike="noStrike" kern="1200" cap="none" spc="0" normalizeH="0" baseline="0" noProof="0" dirty="0">
                <a:ln>
                  <a:noFill/>
                </a:ln>
                <a:solidFill>
                  <a:srgbClr val="005CE6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chlorine using a Hanna Checker) daily </a:t>
            </a:r>
            <a:r>
              <a:rPr kumimoji="0" lang="en-US" sz="2200" b="0" u="none" strike="noStrike" kern="1200" cap="none" spc="0" normalizeH="0" baseline="0" noProof="0" dirty="0" err="1">
                <a:ln>
                  <a:noFill/>
                </a:ln>
                <a:solidFill>
                  <a:srgbClr val="005CE6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rinsate</a:t>
            </a:r>
            <a:r>
              <a:rPr kumimoji="0" lang="en-US" sz="2200" b="0" u="none" strike="noStrike" kern="1200" cap="none" spc="0" normalizeH="0" baseline="0" noProof="0" dirty="0">
                <a:ln>
                  <a:noFill/>
                </a:ln>
                <a:solidFill>
                  <a:srgbClr val="005CE6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 blanks will be measured.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9436D95-4AC1-662E-5223-DA73BD13CBE8}"/>
              </a:ext>
            </a:extLst>
          </p:cNvPr>
          <p:cNvSpPr txBox="1"/>
          <p:nvPr/>
        </p:nvSpPr>
        <p:spPr>
          <a:xfrm>
            <a:off x="704868" y="5432981"/>
            <a:ext cx="781048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marR="0" lvl="1" indent="-342900" fontAlgn="auto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en-US" sz="2200" dirty="0">
                <a:solidFill>
                  <a:prstClr val="black"/>
                </a:solidFill>
                <a:latin typeface="Nyala" panose="02000504070300020003" pitchFamily="2" charset="0"/>
              </a:rPr>
              <a:t>Fill chlorine vile with DI water and measure chlorine. Record the measurement on the appropriate Field Blank line of the COC.</a:t>
            </a:r>
          </a:p>
        </p:txBody>
      </p:sp>
    </p:spTree>
    <p:extLst>
      <p:ext uri="{BB962C8B-B14F-4D97-AF65-F5344CB8AC3E}">
        <p14:creationId xmlns:p14="http://schemas.microsoft.com/office/powerpoint/2010/main" val="34161156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C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5326DC-64AA-6E87-DB78-7657DB60AD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 descr="Cursor with solid fill">
            <a:extLst>
              <a:ext uri="{FF2B5EF4-FFF2-40B4-BE49-F238E27FC236}">
                <a16:creationId xmlns:a16="http://schemas.microsoft.com/office/drawing/2014/main" id="{A70B6F8A-5BAC-351A-3A6C-476E1853F20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8027404">
            <a:off x="-59771" y="3039030"/>
            <a:ext cx="778903" cy="778903"/>
          </a:xfrm>
          <a:prstGeom prst="rect">
            <a:avLst/>
          </a:prstGeom>
        </p:spPr>
      </p:pic>
      <p:pic>
        <p:nvPicPr>
          <p:cNvPr id="3" name="Graphic 2" descr="Cursor with solid fill">
            <a:extLst>
              <a:ext uri="{FF2B5EF4-FFF2-40B4-BE49-F238E27FC236}">
                <a16:creationId xmlns:a16="http://schemas.microsoft.com/office/drawing/2014/main" id="{900542E4-3033-7452-1BCB-C3414911CC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8027404">
            <a:off x="8383974" y="3030168"/>
            <a:ext cx="778903" cy="7789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37F05D5-ADA1-5BEB-C717-1F33D5AC2BEB}"/>
              </a:ext>
            </a:extLst>
          </p:cNvPr>
          <p:cNvSpPr txBox="1"/>
          <p:nvPr/>
        </p:nvSpPr>
        <p:spPr>
          <a:xfrm>
            <a:off x="434848" y="6465384"/>
            <a:ext cx="8339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LFUCG Stream Monitoring Program | Volunteer Training  |  Presented by Third Rock Consultants, LLC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3D7FB7B-4AEA-FEE9-44EF-A891626AB9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636" y="1017282"/>
            <a:ext cx="6748728" cy="521492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39DB997-6EEE-36B6-DFEB-A79D3ACE51E9}"/>
              </a:ext>
            </a:extLst>
          </p:cNvPr>
          <p:cNvSpPr txBox="1"/>
          <p:nvPr/>
        </p:nvSpPr>
        <p:spPr>
          <a:xfrm>
            <a:off x="850471" y="586395"/>
            <a:ext cx="750808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5CE6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A Chain-of-Custody (COC) form will be completed for each route.</a:t>
            </a:r>
          </a:p>
        </p:txBody>
      </p:sp>
    </p:spTree>
    <p:extLst>
      <p:ext uri="{BB962C8B-B14F-4D97-AF65-F5344CB8AC3E}">
        <p14:creationId xmlns:p14="http://schemas.microsoft.com/office/powerpoint/2010/main" val="11047075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C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F37AFF-1FD1-B101-6446-9DC87C8208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 descr="Cursor with solid fill">
            <a:extLst>
              <a:ext uri="{FF2B5EF4-FFF2-40B4-BE49-F238E27FC236}">
                <a16:creationId xmlns:a16="http://schemas.microsoft.com/office/drawing/2014/main" id="{3E0342FE-A49F-1305-EC20-8C9BDD4D321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8027404">
            <a:off x="-59771" y="3039030"/>
            <a:ext cx="778903" cy="778903"/>
          </a:xfrm>
          <a:prstGeom prst="rect">
            <a:avLst/>
          </a:prstGeom>
        </p:spPr>
      </p:pic>
      <p:pic>
        <p:nvPicPr>
          <p:cNvPr id="3" name="Graphic 2" descr="Cursor with solid fill">
            <a:extLst>
              <a:ext uri="{FF2B5EF4-FFF2-40B4-BE49-F238E27FC236}">
                <a16:creationId xmlns:a16="http://schemas.microsoft.com/office/drawing/2014/main" id="{BF91A27D-13DA-87DE-845C-E61AC56F7CC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8027404">
            <a:off x="8383974" y="3030168"/>
            <a:ext cx="778903" cy="7789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8B62E6E-0B92-68D6-5129-EAFCBEBF8A16}"/>
              </a:ext>
            </a:extLst>
          </p:cNvPr>
          <p:cNvSpPr txBox="1"/>
          <p:nvPr/>
        </p:nvSpPr>
        <p:spPr>
          <a:xfrm>
            <a:off x="434848" y="6465384"/>
            <a:ext cx="8339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LFUCG Stream Monitoring Program | </a:t>
            </a:r>
            <a:r>
              <a:rPr lang="en-US" sz="1600" dirty="0">
                <a:solidFill>
                  <a:prstClr val="white"/>
                </a:solidFill>
                <a:latin typeface="Nyala" panose="02000504070300020003" pitchFamily="2" charset="0"/>
              </a:rPr>
              <a:t>Volunteer Training 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|  Presented by Third Rock Consultants, LLC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EAADEC6-E4B3-5AC9-D734-86C92A30B3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01"/>
          <a:stretch>
            <a:fillRect/>
          </a:stretch>
        </p:blipFill>
        <p:spPr>
          <a:xfrm>
            <a:off x="1197635" y="1464957"/>
            <a:ext cx="6748729" cy="468819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1BA1110-1A27-9175-66B7-08736F95A22C}"/>
              </a:ext>
            </a:extLst>
          </p:cNvPr>
          <p:cNvSpPr txBox="1"/>
          <p:nvPr/>
        </p:nvSpPr>
        <p:spPr>
          <a:xfrm>
            <a:off x="880326" y="638366"/>
            <a:ext cx="749888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rgbClr val="005CE6"/>
                </a:solidFill>
                <a:latin typeface="Nyala" panose="02000504070300020003" pitchFamily="2" charset="0"/>
              </a:rPr>
              <a:t>Field observations will be recorded for each site on the reverse side of the COC for the route.</a:t>
            </a:r>
          </a:p>
        </p:txBody>
      </p:sp>
    </p:spTree>
    <p:extLst>
      <p:ext uri="{BB962C8B-B14F-4D97-AF65-F5344CB8AC3E}">
        <p14:creationId xmlns:p14="http://schemas.microsoft.com/office/powerpoint/2010/main" val="22406182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C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24831A-DD32-99E9-0087-41815D938F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 descr="Cursor with solid fill">
            <a:extLst>
              <a:ext uri="{FF2B5EF4-FFF2-40B4-BE49-F238E27FC236}">
                <a16:creationId xmlns:a16="http://schemas.microsoft.com/office/drawing/2014/main" id="{B6539ABF-BD42-0B67-C4E4-02647517F82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8027404">
            <a:off x="-59771" y="3039030"/>
            <a:ext cx="778903" cy="778903"/>
          </a:xfrm>
          <a:prstGeom prst="rect">
            <a:avLst/>
          </a:prstGeom>
        </p:spPr>
      </p:pic>
      <p:pic>
        <p:nvPicPr>
          <p:cNvPr id="3" name="Graphic 2" descr="Cursor with solid fill">
            <a:extLst>
              <a:ext uri="{FF2B5EF4-FFF2-40B4-BE49-F238E27FC236}">
                <a16:creationId xmlns:a16="http://schemas.microsoft.com/office/drawing/2014/main" id="{7F905073-E1A5-22BC-F493-594A95F2D4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8027404">
            <a:off x="8383974" y="3030168"/>
            <a:ext cx="778903" cy="7789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71F6B10-D24D-2295-1789-AA7500B64FED}"/>
              </a:ext>
            </a:extLst>
          </p:cNvPr>
          <p:cNvSpPr txBox="1"/>
          <p:nvPr/>
        </p:nvSpPr>
        <p:spPr>
          <a:xfrm>
            <a:off x="434848" y="6474909"/>
            <a:ext cx="8339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LFUCG Stream Monitoring Program | Volunteer Training  |  Presented by Third Rock Consultants, LLC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E520B4C-C433-6384-3EB7-04CE35D7F73C}"/>
              </a:ext>
            </a:extLst>
          </p:cNvPr>
          <p:cNvSpPr txBox="1"/>
          <p:nvPr/>
        </p:nvSpPr>
        <p:spPr>
          <a:xfrm>
            <a:off x="1197636" y="586395"/>
            <a:ext cx="67487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Field Observations - Definitions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A9324C-EAD0-CD3A-67E4-815FDE2D05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1" t="12761" r="4997" b="3091"/>
          <a:stretch>
            <a:fillRect/>
          </a:stretch>
        </p:blipFill>
        <p:spPr>
          <a:xfrm>
            <a:off x="1023672" y="988707"/>
            <a:ext cx="7196403" cy="517396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1199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15" descr="Presentation with checklist outline">
            <a:extLst>
              <a:ext uri="{FF2B5EF4-FFF2-40B4-BE49-F238E27FC236}">
                <a16:creationId xmlns:a16="http://schemas.microsoft.com/office/drawing/2014/main" id="{AFB04687-AC01-34A1-5A05-4265D34EA2B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96856" y="3817349"/>
            <a:ext cx="2789944" cy="268537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A616401-6CA3-E8A6-EE65-E537487C8F12}"/>
              </a:ext>
            </a:extLst>
          </p:cNvPr>
          <p:cNvSpPr txBox="1"/>
          <p:nvPr/>
        </p:nvSpPr>
        <p:spPr>
          <a:xfrm>
            <a:off x="0" y="-65343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00"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Quire Sans" panose="020B0502040400020003" pitchFamily="34" charset="0"/>
              </a:rPr>
              <a:t>LFUCG Volunteer </a:t>
            </a:r>
            <a:r>
              <a:rPr lang="en-US" sz="2800" dirty="0">
                <a:solidFill>
                  <a:schemeClr val="bg1"/>
                </a:solidFill>
                <a:latin typeface="Nyala" panose="02000504070300020003" pitchFamily="2" charset="0"/>
                <a:cs typeface="Quire Sans" panose="020B0502040400020003" pitchFamily="34" charset="0"/>
              </a:rPr>
              <a:t>Training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Quire Sans" panose="020B0502040400020003" pitchFamily="34" charset="0"/>
              </a:rPr>
              <a:t>Overview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953FE6E-07E2-906E-42BD-8476CDC2C0D8}"/>
              </a:ext>
            </a:extLst>
          </p:cNvPr>
          <p:cNvSpPr txBox="1"/>
          <p:nvPr/>
        </p:nvSpPr>
        <p:spPr>
          <a:xfrm>
            <a:off x="434848" y="6472839"/>
            <a:ext cx="8339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LFUCG Stream Monitoring Program | </a:t>
            </a:r>
            <a:r>
              <a:rPr lang="en-US" sz="1600" dirty="0">
                <a:solidFill>
                  <a:prstClr val="white"/>
                </a:solidFill>
                <a:latin typeface="Nyala" panose="02000504070300020003" pitchFamily="2" charset="0"/>
              </a:rPr>
              <a:t>Volunteer Training 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|  Presented by Third Rock Consultants, LLC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668CD8-4014-E804-3748-E5914DFEEDB5}"/>
              </a:ext>
            </a:extLst>
          </p:cNvPr>
          <p:cNvSpPr txBox="1"/>
          <p:nvPr/>
        </p:nvSpPr>
        <p:spPr>
          <a:xfrm>
            <a:off x="765313" y="614546"/>
            <a:ext cx="7682948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200" dirty="0">
                <a:latin typeface="Nyala" panose="02000504070300020003" pitchFamily="2" charset="0"/>
                <a:cs typeface="Quire Sans" panose="020B0502040400020003" pitchFamily="34" charset="0"/>
              </a:rPr>
              <a:t>Stream Monitoring Program Overview / Elements</a:t>
            </a:r>
          </a:p>
          <a:p>
            <a:endParaRPr lang="en-US" sz="1200" dirty="0">
              <a:latin typeface="Nyala" panose="02000504070300020003" pitchFamily="2" charset="0"/>
              <a:cs typeface="Quire Sans" panose="020B0502040400020003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200" dirty="0">
                <a:latin typeface="Nyala" panose="02000504070300020003" pitchFamily="2" charset="0"/>
                <a:cs typeface="Quire Sans" panose="020B0502040400020003" pitchFamily="34" charset="0"/>
              </a:rPr>
              <a:t>Scheduled Water Quality Sampling Routes / Logistics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US" sz="1200" dirty="0">
              <a:latin typeface="Nyala" panose="02000504070300020003" pitchFamily="2" charset="0"/>
              <a:cs typeface="Quire Sans" panose="020B0502040400020003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200" dirty="0">
                <a:latin typeface="Nyala" panose="02000504070300020003" pitchFamily="2" charset="0"/>
                <a:cs typeface="Quire Sans" panose="020B0502040400020003" pitchFamily="34" charset="0"/>
              </a:rPr>
              <a:t>Water Quality Sampling Methods and Procedures</a:t>
            </a:r>
          </a:p>
          <a:p>
            <a:endParaRPr lang="en-US" sz="1200" dirty="0">
              <a:latin typeface="Nyala" panose="02000504070300020003" pitchFamily="2" charset="0"/>
              <a:cs typeface="Quire Sans" panose="020B0502040400020003" pitchFamily="34" charset="0"/>
            </a:endParaRP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en-US" altLang="en-US" sz="2200" dirty="0">
                <a:latin typeface="Nyala" panose="02000504070300020003" pitchFamily="2" charset="0"/>
                <a:cs typeface="Quire Sans" panose="020B0502040400020003" pitchFamily="34" charset="0"/>
              </a:rPr>
              <a:t>Water Quality Sampling Methods and Procedures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en-US" altLang="en-US" sz="2200" dirty="0">
                <a:latin typeface="Nyala" panose="02000504070300020003" pitchFamily="2" charset="0"/>
                <a:cs typeface="Quire Sans" panose="020B0502040400020003" pitchFamily="34" charset="0"/>
              </a:rPr>
              <a:t>Collecting Grab Samples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en-US" altLang="en-US" sz="2200" dirty="0">
                <a:latin typeface="Nyala" panose="02000504070300020003" pitchFamily="2" charset="0"/>
                <a:cs typeface="Quire Sans" panose="020B0502040400020003" pitchFamily="34" charset="0"/>
              </a:rPr>
              <a:t>Recording In Situ Measurement with a Multiparameter Meter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en-US" altLang="en-US" sz="2200" dirty="0">
                <a:latin typeface="Nyala" panose="02000504070300020003" pitchFamily="2" charset="0"/>
                <a:cs typeface="Quire Sans" panose="020B0502040400020003" pitchFamily="34" charset="0"/>
              </a:rPr>
              <a:t>Measuring Chlorine with a Colorimeter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en-US" altLang="en-US" sz="2200" dirty="0">
                <a:latin typeface="Nyala" panose="02000504070300020003" pitchFamily="2" charset="0"/>
                <a:cs typeface="Quire Sans" panose="020B0502040400020003" pitchFamily="34" charset="0"/>
              </a:rPr>
              <a:t>Recording Water Depth (to Estimate Flow)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en-US" altLang="en-US" sz="2200" dirty="0">
                <a:latin typeface="Nyala" panose="02000504070300020003" pitchFamily="2" charset="0"/>
                <a:cs typeface="Quire Sans" panose="020B0502040400020003" pitchFamily="34" charset="0"/>
              </a:rPr>
              <a:t>Collecting Field Duplicates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en-US" altLang="en-US" sz="2200" dirty="0">
                <a:latin typeface="Nyala" panose="02000504070300020003" pitchFamily="2" charset="0"/>
                <a:cs typeface="Quire Sans" panose="020B0502040400020003" pitchFamily="34" charset="0"/>
              </a:rPr>
              <a:t>Collecting Field Blanks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en-US" altLang="en-US" sz="2200" dirty="0">
                <a:latin typeface="Nyala" panose="02000504070300020003" pitchFamily="2" charset="0"/>
                <a:cs typeface="Quire Sans" panose="020B0502040400020003" pitchFamily="34" charset="0"/>
              </a:rPr>
              <a:t>Completing a Chain-of-Custody Form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en-US" altLang="en-US" sz="2200" dirty="0">
                <a:latin typeface="Nyala" panose="02000504070300020003" pitchFamily="2" charset="0"/>
                <a:cs typeface="Quire Sans" panose="020B0502040400020003" pitchFamily="34" charset="0"/>
              </a:rPr>
              <a:t>Recording Field Observations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en-US" altLang="en-US" sz="2200" dirty="0">
                <a:latin typeface="Nyala" panose="02000504070300020003" pitchFamily="2" charset="0"/>
                <a:cs typeface="Quire Sans" panose="020B0502040400020003" pitchFamily="34" charset="0"/>
              </a:rPr>
              <a:t>Completing a Field Duplicate Record</a:t>
            </a:r>
          </a:p>
          <a:p>
            <a:endParaRPr lang="en-US" altLang="en-US" sz="1200" dirty="0">
              <a:latin typeface="Nyala" panose="02000504070300020003" pitchFamily="2" charset="0"/>
              <a:cs typeface="Quire Sans" panose="020B0502040400020003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altLang="en-US" sz="2200" dirty="0">
                <a:latin typeface="Nyala" panose="02000504070300020003" pitchFamily="2" charset="0"/>
                <a:cs typeface="Quire Sans" panose="020B0502040400020003" pitchFamily="34" charset="0"/>
              </a:rPr>
              <a:t>Equipment Operation / Troubleshooting</a:t>
            </a:r>
          </a:p>
          <a:p>
            <a:endParaRPr lang="en-US" altLang="en-US" sz="1400" dirty="0">
              <a:latin typeface="Nyala" panose="02000504070300020003" pitchFamily="2" charset="0"/>
              <a:cs typeface="Quire Sans" panose="020B0502040400020003" pitchFamily="34" charset="0"/>
            </a:endParaRPr>
          </a:p>
        </p:txBody>
      </p:sp>
      <p:pic>
        <p:nvPicPr>
          <p:cNvPr id="3" name="Graphic 2" descr="Cursor with solid fill">
            <a:extLst>
              <a:ext uri="{FF2B5EF4-FFF2-40B4-BE49-F238E27FC236}">
                <a16:creationId xmlns:a16="http://schemas.microsoft.com/office/drawing/2014/main" id="{659C3E1A-D0EA-7643-DA6E-CF402C71CF5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8027404">
            <a:off x="-59771" y="3039030"/>
            <a:ext cx="778903" cy="778903"/>
          </a:xfrm>
          <a:prstGeom prst="rect">
            <a:avLst/>
          </a:prstGeom>
        </p:spPr>
      </p:pic>
      <p:pic>
        <p:nvPicPr>
          <p:cNvPr id="4" name="Graphic 3" descr="Cursor with solid fill">
            <a:extLst>
              <a:ext uri="{FF2B5EF4-FFF2-40B4-BE49-F238E27FC236}">
                <a16:creationId xmlns:a16="http://schemas.microsoft.com/office/drawing/2014/main" id="{DD1FACDD-95E2-96A9-5151-216F3D51F35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8027404">
            <a:off x="8383974" y="3030168"/>
            <a:ext cx="778903" cy="778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1645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C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2822A1-768B-089C-5DF4-AC0A81DCD6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 descr="Cursor with solid fill">
            <a:extLst>
              <a:ext uri="{FF2B5EF4-FFF2-40B4-BE49-F238E27FC236}">
                <a16:creationId xmlns:a16="http://schemas.microsoft.com/office/drawing/2014/main" id="{D9986EA2-EDF7-C43B-598C-D0875C7E47A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8027404">
            <a:off x="-59771" y="3039030"/>
            <a:ext cx="778903" cy="778903"/>
          </a:xfrm>
          <a:prstGeom prst="rect">
            <a:avLst/>
          </a:prstGeom>
        </p:spPr>
      </p:pic>
      <p:pic>
        <p:nvPicPr>
          <p:cNvPr id="3" name="Graphic 2" descr="Cursor with solid fill">
            <a:extLst>
              <a:ext uri="{FF2B5EF4-FFF2-40B4-BE49-F238E27FC236}">
                <a16:creationId xmlns:a16="http://schemas.microsoft.com/office/drawing/2014/main" id="{ADE7DF27-7887-F856-5B35-1B782D986B0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8027404">
            <a:off x="8383974" y="3030168"/>
            <a:ext cx="778903" cy="7789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6BAE59C-1DAB-1CAC-C939-BA42A09E77B0}"/>
              </a:ext>
            </a:extLst>
          </p:cNvPr>
          <p:cNvSpPr txBox="1"/>
          <p:nvPr/>
        </p:nvSpPr>
        <p:spPr>
          <a:xfrm>
            <a:off x="434848" y="6455859"/>
            <a:ext cx="8339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LFUCG Stream Monitoring Program | Volunteer Training  |  Presented by Third Rock Consultants, LLC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CB0836-F02F-AD17-6775-4C4302242A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5"/>
          <a:stretch>
            <a:fillRect/>
          </a:stretch>
        </p:blipFill>
        <p:spPr>
          <a:xfrm>
            <a:off x="1386621" y="1377862"/>
            <a:ext cx="6485382" cy="489039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9699C95-5DF1-3159-C7BE-A0889928C577}"/>
              </a:ext>
            </a:extLst>
          </p:cNvPr>
          <p:cNvSpPr txBox="1"/>
          <p:nvPr/>
        </p:nvSpPr>
        <p:spPr>
          <a:xfrm>
            <a:off x="1035844" y="586412"/>
            <a:ext cx="718693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rgbClr val="005CE6"/>
                </a:solidFill>
                <a:latin typeface="Nyala" panose="02000504070300020003" pitchFamily="2" charset="0"/>
              </a:rPr>
              <a:t>A Field Duplicate Record will be completed for each site at which a field duplicate is collected.</a:t>
            </a:r>
          </a:p>
        </p:txBody>
      </p:sp>
    </p:spTree>
    <p:extLst>
      <p:ext uri="{BB962C8B-B14F-4D97-AF65-F5344CB8AC3E}">
        <p14:creationId xmlns:p14="http://schemas.microsoft.com/office/powerpoint/2010/main" val="15689158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C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CDD374-A6AD-9D70-45D6-572A08195A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76C96CB-CE42-788D-0196-9C22380F1C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44"/>
          <a:stretch>
            <a:fillRect/>
          </a:stretch>
        </p:blipFill>
        <p:spPr>
          <a:xfrm>
            <a:off x="6537659" y="1209674"/>
            <a:ext cx="1685121" cy="4819811"/>
          </a:xfrm>
          <a:prstGeom prst="rect">
            <a:avLst/>
          </a:prstGeom>
        </p:spPr>
      </p:pic>
      <p:pic>
        <p:nvPicPr>
          <p:cNvPr id="2" name="Graphic 1" descr="Cursor with solid fill">
            <a:extLst>
              <a:ext uri="{FF2B5EF4-FFF2-40B4-BE49-F238E27FC236}">
                <a16:creationId xmlns:a16="http://schemas.microsoft.com/office/drawing/2014/main" id="{D49D3F35-BE8A-30B2-E4FE-91FDB78F195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8027404">
            <a:off x="-59771" y="3039030"/>
            <a:ext cx="778903" cy="778903"/>
          </a:xfrm>
          <a:prstGeom prst="rect">
            <a:avLst/>
          </a:prstGeom>
        </p:spPr>
      </p:pic>
      <p:pic>
        <p:nvPicPr>
          <p:cNvPr id="3" name="Graphic 2" descr="Cursor with solid fill">
            <a:extLst>
              <a:ext uri="{FF2B5EF4-FFF2-40B4-BE49-F238E27FC236}">
                <a16:creationId xmlns:a16="http://schemas.microsoft.com/office/drawing/2014/main" id="{C89C0159-C716-56EE-39FE-72AE5731F6C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8027404">
            <a:off x="8383974" y="3030168"/>
            <a:ext cx="778903" cy="7789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8EA7F69-D717-417C-01C5-FF6E0E6B4191}"/>
              </a:ext>
            </a:extLst>
          </p:cNvPr>
          <p:cNvSpPr txBox="1"/>
          <p:nvPr/>
        </p:nvSpPr>
        <p:spPr>
          <a:xfrm>
            <a:off x="891683" y="1126413"/>
            <a:ext cx="5509117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Turn on, press ESC if you don’t see measurements. </a:t>
            </a:r>
          </a:p>
          <a:p>
            <a:pPr marL="342900" marR="0" lvl="0" indent="-34290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lang="en-US" sz="1200" dirty="0">
              <a:solidFill>
                <a:prstClr val="black"/>
              </a:solidFill>
              <a:latin typeface="Nyala" panose="02000504070300020003" pitchFamily="2" charset="0"/>
            </a:endParaRPr>
          </a:p>
          <a:p>
            <a:pPr marL="342900" marR="0" lvl="0" indent="-34290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Press up or down to get all results.  Wait to equilibrate and record measurements shown on the screen.</a:t>
            </a:r>
          </a:p>
          <a:p>
            <a:pPr marL="342900" marR="0" lvl="0" indent="-34290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yala" panose="02000504070300020003" pitchFamily="2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200" dirty="0">
                <a:solidFill>
                  <a:prstClr val="black"/>
                </a:solidFill>
                <a:latin typeface="Nyala" panose="02000504070300020003" pitchFamily="2" charset="0"/>
              </a:rPr>
              <a:t>Warnings may appear as shown. </a:t>
            </a:r>
          </a:p>
          <a:p>
            <a:pPr marL="342900" marR="0" lvl="0" indent="-34290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yala" panose="02000504070300020003" pitchFamily="2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200" dirty="0">
                <a:solidFill>
                  <a:prstClr val="black"/>
                </a:solidFill>
                <a:latin typeface="Nyala" panose="02000504070300020003" pitchFamily="2" charset="0"/>
              </a:rPr>
              <a:t>Any critical errors that appear are identified using a numeric code, and the meter will automatically switch off</a:t>
            </a:r>
          </a:p>
          <a:p>
            <a:pPr marL="342900" marR="0" lvl="0" indent="-34290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lang="en-US" sz="1200" dirty="0">
              <a:solidFill>
                <a:prstClr val="black"/>
              </a:solidFill>
              <a:latin typeface="Nyala" panose="02000504070300020003" pitchFamily="2" charset="0"/>
            </a:endParaRPr>
          </a:p>
          <a:p>
            <a:pPr marL="342900" marR="0" lvl="0" indent="-34290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If you encounter any warnings or errors, contact sampling lead and return meter to lab </a:t>
            </a:r>
            <a:r>
              <a:rPr lang="en-US" sz="2200" dirty="0">
                <a:solidFill>
                  <a:prstClr val="black"/>
                </a:solidFill>
                <a:latin typeface="Nyala" panose="02000504070300020003" pitchFamily="2" charset="0"/>
              </a:rPr>
              <a:t>for replacement. 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yala" panose="02000504070300020003" pitchFamily="2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A28C39-315B-7037-5159-320D12053F6A}"/>
              </a:ext>
            </a:extLst>
          </p:cNvPr>
          <p:cNvSpPr txBox="1"/>
          <p:nvPr/>
        </p:nvSpPr>
        <p:spPr>
          <a:xfrm>
            <a:off x="402336" y="6450266"/>
            <a:ext cx="8339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LFUCG Stream Monitoring Program | </a:t>
            </a:r>
            <a:r>
              <a:rPr lang="en-US" sz="1600" dirty="0">
                <a:solidFill>
                  <a:prstClr val="white"/>
                </a:solidFill>
                <a:latin typeface="Nyala" panose="02000504070300020003" pitchFamily="2" charset="0"/>
              </a:rPr>
              <a:t>Volunteer Training 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|  Presented by Third Rock Consultants, LLC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B3DB30-A10C-5454-8BF9-E176C10C6ACD}"/>
              </a:ext>
            </a:extLst>
          </p:cNvPr>
          <p:cNvSpPr txBox="1"/>
          <p:nvPr/>
        </p:nvSpPr>
        <p:spPr>
          <a:xfrm>
            <a:off x="0" y="-72881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00"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yala" panose="02000504070300020003" pitchFamily="2" charset="0"/>
                <a:cs typeface="Quire Sans" panose="020B0502040400020003" pitchFamily="34" charset="0"/>
              </a:rPr>
              <a:t>Equipment Operation / Trouble Shooting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C8F4BE7-74C9-A63D-D02D-AF0B270473F9}"/>
              </a:ext>
            </a:extLst>
          </p:cNvPr>
          <p:cNvSpPr txBox="1"/>
          <p:nvPr/>
        </p:nvSpPr>
        <p:spPr>
          <a:xfrm>
            <a:off x="880326" y="583480"/>
            <a:ext cx="477678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5CE6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Hanna H198194 Multiparameter Meter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035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C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52A1BF-2341-1E45-5444-464583D9BD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4624BE3-1E66-327D-0C89-2584CA59452E}"/>
              </a:ext>
            </a:extLst>
          </p:cNvPr>
          <p:cNvSpPr txBox="1"/>
          <p:nvPr/>
        </p:nvSpPr>
        <p:spPr>
          <a:xfrm>
            <a:off x="878715" y="1079667"/>
            <a:ext cx="74919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List of potential error messages shown below and included in handout</a:t>
            </a:r>
          </a:p>
        </p:txBody>
      </p:sp>
      <p:pic>
        <p:nvPicPr>
          <p:cNvPr id="2" name="Graphic 1" descr="Cursor with solid fill">
            <a:extLst>
              <a:ext uri="{FF2B5EF4-FFF2-40B4-BE49-F238E27FC236}">
                <a16:creationId xmlns:a16="http://schemas.microsoft.com/office/drawing/2014/main" id="{4BCFCB51-F261-FD58-949E-8AC451A11B2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8027404">
            <a:off x="-59771" y="3039030"/>
            <a:ext cx="778903" cy="778903"/>
          </a:xfrm>
          <a:prstGeom prst="rect">
            <a:avLst/>
          </a:prstGeom>
        </p:spPr>
      </p:pic>
      <p:pic>
        <p:nvPicPr>
          <p:cNvPr id="3" name="Graphic 2" descr="Cursor with solid fill">
            <a:extLst>
              <a:ext uri="{FF2B5EF4-FFF2-40B4-BE49-F238E27FC236}">
                <a16:creationId xmlns:a16="http://schemas.microsoft.com/office/drawing/2014/main" id="{F380711C-198B-826D-F18A-98A74DD7605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8027404">
            <a:off x="8383974" y="3030168"/>
            <a:ext cx="778903" cy="77890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7E37FF1-F9A5-291A-D06D-60BD6FE1AD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1958" y="1774134"/>
            <a:ext cx="698413" cy="416671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A6C43A4-9C6F-2342-12D8-9CB8480678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7612" y="1815382"/>
            <a:ext cx="5874430" cy="5515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E003F52-950A-B492-B475-51F14EF8DE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64646" y="2284962"/>
            <a:ext cx="6309907" cy="5515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ACDD613-AD12-8DD4-4F87-D6AA041DBE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64646" y="2779700"/>
            <a:ext cx="5989745" cy="55152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0043F4D-75F3-3E45-56B2-8406DC4BAC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64646" y="3202403"/>
            <a:ext cx="6481785" cy="7423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0CED500-B1DF-3CD3-026C-1C2EB4FE4E8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64646" y="3952722"/>
            <a:ext cx="6218459" cy="55050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A14C7E3-BF77-1043-E598-82CCF0553B7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87509" y="4475696"/>
            <a:ext cx="6309907" cy="57599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57E8D7A-5699-4B7D-6600-8CDDDDDB7C7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87509" y="5008662"/>
            <a:ext cx="6303810" cy="97360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AC68902-473C-12DC-7200-CA35FD3FD42F}"/>
              </a:ext>
            </a:extLst>
          </p:cNvPr>
          <p:cNvSpPr txBox="1"/>
          <p:nvPr/>
        </p:nvSpPr>
        <p:spPr>
          <a:xfrm>
            <a:off x="434848" y="6474909"/>
            <a:ext cx="8339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LFUCG Stream Monitoring Program | </a:t>
            </a:r>
            <a:r>
              <a:rPr lang="en-US" sz="1600" dirty="0">
                <a:solidFill>
                  <a:prstClr val="white"/>
                </a:solidFill>
                <a:latin typeface="Nyala" panose="02000504070300020003" pitchFamily="2" charset="0"/>
              </a:rPr>
              <a:t>Volunteer Training 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|  Presented by Third Rock Consultants, LLC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094112-9532-D263-FFF4-04FEE65A1D36}"/>
              </a:ext>
            </a:extLst>
          </p:cNvPr>
          <p:cNvSpPr txBox="1"/>
          <p:nvPr/>
        </p:nvSpPr>
        <p:spPr>
          <a:xfrm>
            <a:off x="878715" y="618626"/>
            <a:ext cx="477678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5CE6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Hanna T711 Total Chlorine Checker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5473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 descr="Customer review outline">
            <a:extLst>
              <a:ext uri="{FF2B5EF4-FFF2-40B4-BE49-F238E27FC236}">
                <a16:creationId xmlns:a16="http://schemas.microsoft.com/office/drawing/2014/main" id="{CA16C7F6-645D-E57D-388B-0729C662E21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25487" y="1698149"/>
            <a:ext cx="3893025" cy="389302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42767B3-3C46-116E-AA3E-7ED5144D7AC8}"/>
              </a:ext>
            </a:extLst>
          </p:cNvPr>
          <p:cNvSpPr txBox="1"/>
          <p:nvPr/>
        </p:nvSpPr>
        <p:spPr>
          <a:xfrm>
            <a:off x="843572" y="555971"/>
            <a:ext cx="78798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Quire Sans" panose="020B0502040400020003" pitchFamily="34" charset="0"/>
              </a:rPr>
              <a:t>Questions / Discussion</a:t>
            </a:r>
          </a:p>
        </p:txBody>
      </p:sp>
      <p:pic>
        <p:nvPicPr>
          <p:cNvPr id="2" name="Graphic 1" descr="Cursor with solid fill">
            <a:extLst>
              <a:ext uri="{FF2B5EF4-FFF2-40B4-BE49-F238E27FC236}">
                <a16:creationId xmlns:a16="http://schemas.microsoft.com/office/drawing/2014/main" id="{EF411619-65D2-F041-3586-0D4F7D3E2E2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8027404">
            <a:off x="-59771" y="3039030"/>
            <a:ext cx="778903" cy="778903"/>
          </a:xfrm>
          <a:prstGeom prst="rect">
            <a:avLst/>
          </a:prstGeom>
        </p:spPr>
      </p:pic>
      <p:pic>
        <p:nvPicPr>
          <p:cNvPr id="4" name="Graphic 3" descr="Cursor with solid fill">
            <a:extLst>
              <a:ext uri="{FF2B5EF4-FFF2-40B4-BE49-F238E27FC236}">
                <a16:creationId xmlns:a16="http://schemas.microsoft.com/office/drawing/2014/main" id="{D13868AD-F80A-EB06-3219-780F6F097A6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8027404">
            <a:off x="8383974" y="3030168"/>
            <a:ext cx="778903" cy="7789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6500180-6557-6CB4-43DE-44C175DE374A}"/>
              </a:ext>
            </a:extLst>
          </p:cNvPr>
          <p:cNvSpPr txBox="1"/>
          <p:nvPr/>
        </p:nvSpPr>
        <p:spPr>
          <a:xfrm>
            <a:off x="434848" y="6522534"/>
            <a:ext cx="83393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LFUCG Stream Monitoring Program | </a:t>
            </a:r>
            <a:r>
              <a:rPr lang="en-US" sz="1400" dirty="0">
                <a:solidFill>
                  <a:prstClr val="white"/>
                </a:solidFill>
                <a:latin typeface="Nyala" panose="02000504070300020003" pitchFamily="2" charset="0"/>
              </a:rPr>
              <a:t>Volunteer Training 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|  Presented by Third Rock Consultants, LLC</a:t>
            </a:r>
          </a:p>
        </p:txBody>
      </p:sp>
    </p:spTree>
    <p:extLst>
      <p:ext uri="{BB962C8B-B14F-4D97-AF65-F5344CB8AC3E}">
        <p14:creationId xmlns:p14="http://schemas.microsoft.com/office/powerpoint/2010/main" val="1949837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15" descr="Presentation with checklist outline">
            <a:extLst>
              <a:ext uri="{FF2B5EF4-FFF2-40B4-BE49-F238E27FC236}">
                <a16:creationId xmlns:a16="http://schemas.microsoft.com/office/drawing/2014/main" id="{AFB04687-AC01-34A1-5A05-4265D34EA2B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96856" y="3817349"/>
            <a:ext cx="2789944" cy="268537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A616401-6CA3-E8A6-EE65-E537487C8F12}"/>
              </a:ext>
            </a:extLst>
          </p:cNvPr>
          <p:cNvSpPr txBox="1"/>
          <p:nvPr/>
        </p:nvSpPr>
        <p:spPr>
          <a:xfrm>
            <a:off x="382524" y="-51675"/>
            <a:ext cx="8304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00"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Quire Sans" panose="020B0502040400020003" pitchFamily="34" charset="0"/>
              </a:rPr>
              <a:t>Stream Monitoring Program Overview / Elements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B7CB99-CDD1-1CD5-EE4C-43496F573DBB}"/>
              </a:ext>
            </a:extLst>
          </p:cNvPr>
          <p:cNvSpPr txBox="1"/>
          <p:nvPr/>
        </p:nvSpPr>
        <p:spPr>
          <a:xfrm>
            <a:off x="880325" y="789668"/>
            <a:ext cx="7342455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200" dirty="0">
                <a:solidFill>
                  <a:prstClr val="black"/>
                </a:solidFill>
                <a:latin typeface="Nyala" panose="02000504070300020003" pitchFamily="2" charset="0"/>
              </a:rPr>
              <a:t>Scheduled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 water quality grab sampling by trained volunteers / staff at all 63 sites each quarter</a:t>
            </a:r>
          </a:p>
          <a:p>
            <a:pPr marR="0" lvl="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yala" panose="02000504070300020003" pitchFamily="2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Wet weather water quality grab sampling by Third Rock at 7 major watershed sites each quarter, annually at the remaining 56</a:t>
            </a:r>
          </a:p>
          <a:p>
            <a:pPr marR="0" lvl="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yala" panose="02000504070300020003" pitchFamily="2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Macroinvertebrate sampling and habitat assessment by Third Rock at 7 major watershed sites annually, bi-annually at the remaining 56 </a:t>
            </a:r>
          </a:p>
          <a:p>
            <a:pPr marR="0" lvl="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yala" panose="02000504070300020003" pitchFamily="2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Geomorphic survey / assessment by </a:t>
            </a:r>
            <a:r>
              <a:rPr lang="en-US" sz="2200" dirty="0">
                <a:solidFill>
                  <a:prstClr val="black"/>
                </a:solidFill>
                <a:latin typeface="Nyala" panose="02000504070300020003" pitchFamily="2" charset="0"/>
              </a:rPr>
              <a:t>Third Rock at all 63 sites </a:t>
            </a:r>
          </a:p>
          <a:p>
            <a:pPr marR="0" lvl="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200" dirty="0">
                <a:solidFill>
                  <a:prstClr val="black"/>
                </a:solidFill>
                <a:latin typeface="Nyala" panose="02000504070300020003" pitchFamily="2" charset="0"/>
              </a:rPr>
              <a:t>    bi-annually.</a:t>
            </a:r>
          </a:p>
          <a:p>
            <a:pPr marR="0" lvl="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yala" panose="02000504070300020003" pitchFamily="2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Fish sampling by Third Rock at the 7 major </a:t>
            </a:r>
          </a:p>
          <a:p>
            <a:pPr marR="0" lvl="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200" dirty="0">
                <a:solidFill>
                  <a:prstClr val="black"/>
                </a:solidFill>
                <a:latin typeface="Nyala" panose="02000504070300020003" pitchFamily="2" charset="0"/>
              </a:rPr>
              <a:t>    watershed sites bi-annually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yala" panose="02000504070300020003" pitchFamily="2" charset="0"/>
              <a:ea typeface="+mn-ea"/>
              <a:cs typeface="+mn-cs"/>
            </a:endParaRPr>
          </a:p>
        </p:txBody>
      </p:sp>
      <p:pic>
        <p:nvPicPr>
          <p:cNvPr id="2" name="Graphic 1" descr="Cursor with solid fill">
            <a:extLst>
              <a:ext uri="{FF2B5EF4-FFF2-40B4-BE49-F238E27FC236}">
                <a16:creationId xmlns:a16="http://schemas.microsoft.com/office/drawing/2014/main" id="{CB25BB02-897E-AC30-C7C2-F8CD46E8647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8027404">
            <a:off x="-59771" y="3039030"/>
            <a:ext cx="778903" cy="778903"/>
          </a:xfrm>
          <a:prstGeom prst="rect">
            <a:avLst/>
          </a:prstGeom>
        </p:spPr>
      </p:pic>
      <p:pic>
        <p:nvPicPr>
          <p:cNvPr id="3" name="Graphic 2" descr="Cursor with solid fill">
            <a:extLst>
              <a:ext uri="{FF2B5EF4-FFF2-40B4-BE49-F238E27FC236}">
                <a16:creationId xmlns:a16="http://schemas.microsoft.com/office/drawing/2014/main" id="{F468BC48-2A80-EE1A-72E5-8FA467FC4F2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8027404">
            <a:off x="8383974" y="3030168"/>
            <a:ext cx="778903" cy="77890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6ED4373-405E-B868-7330-820E4C8FD1DA}"/>
              </a:ext>
            </a:extLst>
          </p:cNvPr>
          <p:cNvSpPr txBox="1"/>
          <p:nvPr/>
        </p:nvSpPr>
        <p:spPr>
          <a:xfrm>
            <a:off x="434848" y="6492717"/>
            <a:ext cx="8339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LFUCG Stream Monitoring Program | </a:t>
            </a:r>
            <a:r>
              <a:rPr lang="en-US" sz="1600" dirty="0">
                <a:solidFill>
                  <a:prstClr val="white"/>
                </a:solidFill>
                <a:latin typeface="Nyala" panose="02000504070300020003" pitchFamily="2" charset="0"/>
              </a:rPr>
              <a:t>Volunteer Training 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|  Presented by Third Rock Consultants, LLC</a:t>
            </a:r>
          </a:p>
        </p:txBody>
      </p:sp>
    </p:spTree>
    <p:extLst>
      <p:ext uri="{BB962C8B-B14F-4D97-AF65-F5344CB8AC3E}">
        <p14:creationId xmlns:p14="http://schemas.microsoft.com/office/powerpoint/2010/main" val="2930715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C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243447-FDC4-BC87-F8AE-42481A842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15" descr="Presentation with checklist outline">
            <a:extLst>
              <a:ext uri="{FF2B5EF4-FFF2-40B4-BE49-F238E27FC236}">
                <a16:creationId xmlns:a16="http://schemas.microsoft.com/office/drawing/2014/main" id="{EEA982F6-8094-D974-2989-C709EABF0A9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96856" y="3817349"/>
            <a:ext cx="2789944" cy="268537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B3FABDC-5195-E104-DBF8-F0AE5EAB1D00}"/>
              </a:ext>
            </a:extLst>
          </p:cNvPr>
          <p:cNvSpPr txBox="1"/>
          <p:nvPr/>
        </p:nvSpPr>
        <p:spPr>
          <a:xfrm>
            <a:off x="0" y="-72881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00"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yala" panose="02000504070300020003" pitchFamily="2" charset="0"/>
                <a:cs typeface="Quire Sans" panose="020B0502040400020003" pitchFamily="34" charset="0"/>
              </a:rPr>
              <a:t>Scheduled Water Quality Sampling Routes / Logistics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33B008-0D83-1B8D-E472-B239E7354E74}"/>
              </a:ext>
            </a:extLst>
          </p:cNvPr>
          <p:cNvSpPr txBox="1"/>
          <p:nvPr/>
        </p:nvSpPr>
        <p:spPr>
          <a:xfrm>
            <a:off x="858519" y="683211"/>
            <a:ext cx="7364261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Nyala" panose="02000504070300020003" pitchFamily="2" charset="0"/>
              </a:rPr>
              <a:t>More than 100 small </a:t>
            </a:r>
            <a:r>
              <a:rPr lang="en-US" sz="2200" dirty="0" err="1">
                <a:latin typeface="Nyala" panose="02000504070300020003" pitchFamily="2" charset="0"/>
              </a:rPr>
              <a:t>subwatershed</a:t>
            </a:r>
            <a:r>
              <a:rPr lang="en-US" sz="2200" dirty="0">
                <a:latin typeface="Nyala" panose="02000504070300020003" pitchFamily="2" charset="0"/>
              </a:rPr>
              <a:t>-scale in-stream sites were evaluated, taking into consideration the location and influence of constituent sources and previously collected water quality data. </a:t>
            </a:r>
            <a:r>
              <a:rPr lang="en-US" sz="2200" dirty="0">
                <a:latin typeface="Nyala" panose="020005040703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Sites were further evaluated based on proximate location on a stream and drainage size resulting in the strategic selection of 63 stream monitoring sites across 8 watersheds.</a:t>
            </a:r>
            <a:endParaRPr lang="en-US" sz="2200" dirty="0">
              <a:latin typeface="Nyala" panose="02000504070300020003" pitchFamily="2" charset="0"/>
            </a:endParaRPr>
          </a:p>
          <a:p>
            <a:endParaRPr lang="en-US" sz="1400" dirty="0">
              <a:latin typeface="Nyala" panose="02000504070300020003" pitchFamily="2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200" dirty="0">
                <a:latin typeface="Nyala" panose="02000504070300020003" pitchFamily="2" charset="0"/>
              </a:rPr>
              <a:t>Sites are split into 13 sampling routes labeled A - M</a:t>
            </a:r>
          </a:p>
          <a:p>
            <a:endParaRPr lang="en-US" sz="1400" dirty="0">
              <a:latin typeface="Nyala" panose="02000504070300020003" pitchFamily="2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200" dirty="0">
                <a:latin typeface="Nyala" panose="02000504070300020003" pitchFamily="2" charset="0"/>
              </a:rPr>
              <a:t>Each route contains 4 - 6 sites across no more than two adjacent watersheds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200" dirty="0">
                <a:latin typeface="Nyala" panose="02000504070300020003" pitchFamily="2" charset="0"/>
              </a:rPr>
              <a:t>Routes A through J will be sampled by LFUCG</a:t>
            </a:r>
          </a:p>
          <a:p>
            <a:r>
              <a:rPr lang="en-US" sz="2200" dirty="0">
                <a:latin typeface="Nyala" panose="02000504070300020003" pitchFamily="2" charset="0"/>
              </a:rPr>
              <a:t>    staff and / or trained volunteers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1400" dirty="0">
              <a:latin typeface="Nyala" panose="02000504070300020003" pitchFamily="2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200" dirty="0">
                <a:latin typeface="Nyala" panose="02000504070300020003" pitchFamily="2" charset="0"/>
              </a:rPr>
              <a:t>A route map and site guide sheets will be </a:t>
            </a:r>
          </a:p>
          <a:p>
            <a:r>
              <a:rPr lang="en-US" sz="2200" dirty="0">
                <a:latin typeface="Nyala" panose="02000504070300020003" pitchFamily="2" charset="0"/>
              </a:rPr>
              <a:t>    provided for each route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1400" dirty="0">
              <a:latin typeface="Nyala" panose="02000504070300020003" pitchFamily="2" charset="0"/>
            </a:endParaRPr>
          </a:p>
        </p:txBody>
      </p:sp>
      <p:pic>
        <p:nvPicPr>
          <p:cNvPr id="3" name="Graphic 2" descr="Cursor with solid fill">
            <a:extLst>
              <a:ext uri="{FF2B5EF4-FFF2-40B4-BE49-F238E27FC236}">
                <a16:creationId xmlns:a16="http://schemas.microsoft.com/office/drawing/2014/main" id="{17F9C8A6-4A52-CE6F-F553-4F0ADC2C465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8027404">
            <a:off x="-59771" y="3039030"/>
            <a:ext cx="778903" cy="778903"/>
          </a:xfrm>
          <a:prstGeom prst="rect">
            <a:avLst/>
          </a:prstGeom>
        </p:spPr>
      </p:pic>
      <p:pic>
        <p:nvPicPr>
          <p:cNvPr id="4" name="Graphic 3" descr="Cursor with solid fill">
            <a:extLst>
              <a:ext uri="{FF2B5EF4-FFF2-40B4-BE49-F238E27FC236}">
                <a16:creationId xmlns:a16="http://schemas.microsoft.com/office/drawing/2014/main" id="{BF904F47-B6DB-B9B8-0E3B-26BFA38D431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8027404">
            <a:off x="8383974" y="3030168"/>
            <a:ext cx="778903" cy="7789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3C3617B-F369-5A4A-1199-D96835D2AC8B}"/>
              </a:ext>
            </a:extLst>
          </p:cNvPr>
          <p:cNvSpPr txBox="1"/>
          <p:nvPr/>
        </p:nvSpPr>
        <p:spPr>
          <a:xfrm>
            <a:off x="434848" y="6482778"/>
            <a:ext cx="8339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LFUCG Stream Monitoring Program | </a:t>
            </a:r>
            <a:r>
              <a:rPr lang="en-US" sz="1600" dirty="0">
                <a:solidFill>
                  <a:prstClr val="white"/>
                </a:solidFill>
                <a:latin typeface="Nyala" panose="02000504070300020003" pitchFamily="2" charset="0"/>
              </a:rPr>
              <a:t>Volunteer Training 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|  Presented by Third Rock Consultants, LLC</a:t>
            </a:r>
          </a:p>
        </p:txBody>
      </p:sp>
    </p:spTree>
    <p:extLst>
      <p:ext uri="{BB962C8B-B14F-4D97-AF65-F5344CB8AC3E}">
        <p14:creationId xmlns:p14="http://schemas.microsoft.com/office/powerpoint/2010/main" val="18819987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C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F19F98-FCCC-2E7C-0D0D-B684FE8AE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 descr="Cursor with solid fill">
            <a:extLst>
              <a:ext uri="{FF2B5EF4-FFF2-40B4-BE49-F238E27FC236}">
                <a16:creationId xmlns:a16="http://schemas.microsoft.com/office/drawing/2014/main" id="{6B6CBAF7-8A6C-7157-E70C-65224ED60AA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8027404">
            <a:off x="-59771" y="3039030"/>
            <a:ext cx="778903" cy="778903"/>
          </a:xfrm>
          <a:prstGeom prst="rect">
            <a:avLst/>
          </a:prstGeom>
        </p:spPr>
      </p:pic>
      <p:pic>
        <p:nvPicPr>
          <p:cNvPr id="4" name="Graphic 3" descr="Cursor with solid fill">
            <a:extLst>
              <a:ext uri="{FF2B5EF4-FFF2-40B4-BE49-F238E27FC236}">
                <a16:creationId xmlns:a16="http://schemas.microsoft.com/office/drawing/2014/main" id="{D1DE1DD2-BE4A-92EE-389D-EB473E3FA93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8027404">
            <a:off x="8383974" y="3030168"/>
            <a:ext cx="778903" cy="7789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3499ED8-62D4-EF5C-9E3E-A38762A7D43F}"/>
              </a:ext>
            </a:extLst>
          </p:cNvPr>
          <p:cNvSpPr txBox="1"/>
          <p:nvPr/>
        </p:nvSpPr>
        <p:spPr>
          <a:xfrm>
            <a:off x="434848" y="6482778"/>
            <a:ext cx="8339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LFUCG Stream Monitoring Program | Volunteer Training  |  Presented by Third Rock Consultants, LLC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3050F96-943B-3774-393A-47C1D913E445}"/>
              </a:ext>
            </a:extLst>
          </p:cNvPr>
          <p:cNvGrpSpPr/>
          <p:nvPr/>
        </p:nvGrpSpPr>
        <p:grpSpPr>
          <a:xfrm>
            <a:off x="2209800" y="723899"/>
            <a:ext cx="4924425" cy="5438776"/>
            <a:chOff x="2085975" y="723899"/>
            <a:chExt cx="3471863" cy="3910014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DF6495B-4A3E-252C-D244-1F8619423A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11" t="2251" r="2911" b="15791"/>
            <a:stretch>
              <a:fillRect/>
            </a:stretch>
          </p:blipFill>
          <p:spPr>
            <a:xfrm>
              <a:off x="2085975" y="723899"/>
              <a:ext cx="3471863" cy="391001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4225AE1-B1DD-88D3-0B10-F1EC03B826F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32884" t="84403" r="32640" b="2509"/>
            <a:stretch>
              <a:fillRect/>
            </a:stretch>
          </p:blipFill>
          <p:spPr>
            <a:xfrm>
              <a:off x="4279535" y="730747"/>
              <a:ext cx="1271588" cy="62388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59601FF-F587-004E-A174-B806AB88E5E0}"/>
              </a:ext>
            </a:extLst>
          </p:cNvPr>
          <p:cNvSpPr txBox="1"/>
          <p:nvPr/>
        </p:nvSpPr>
        <p:spPr>
          <a:xfrm>
            <a:off x="2261451" y="5097960"/>
            <a:ext cx="278794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latin typeface="Nyala" panose="02000504070300020003" pitchFamily="2" charset="0"/>
              </a:rPr>
              <a:t>Scheduled Water Quality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836AE19-BE88-5B6B-09A6-D2B45B3F5F3E}"/>
              </a:ext>
            </a:extLst>
          </p:cNvPr>
          <p:cNvSpPr txBox="1"/>
          <p:nvPr/>
        </p:nvSpPr>
        <p:spPr>
          <a:xfrm>
            <a:off x="2677433" y="5341978"/>
            <a:ext cx="195598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latin typeface="Nyala" panose="02000504070300020003" pitchFamily="2" charset="0"/>
              </a:rPr>
              <a:t>Routes A thru M</a:t>
            </a:r>
          </a:p>
        </p:txBody>
      </p:sp>
    </p:spTree>
    <p:extLst>
      <p:ext uri="{BB962C8B-B14F-4D97-AF65-F5344CB8AC3E}">
        <p14:creationId xmlns:p14="http://schemas.microsoft.com/office/powerpoint/2010/main" val="41790370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C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CEC855-C781-9A2F-141E-94285D37E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 descr="Cursor with solid fill">
            <a:extLst>
              <a:ext uri="{FF2B5EF4-FFF2-40B4-BE49-F238E27FC236}">
                <a16:creationId xmlns:a16="http://schemas.microsoft.com/office/drawing/2014/main" id="{2011E0EE-8E5F-2071-9EDB-31389AC23CA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8027404">
            <a:off x="-59771" y="3039030"/>
            <a:ext cx="778903" cy="778903"/>
          </a:xfrm>
          <a:prstGeom prst="rect">
            <a:avLst/>
          </a:prstGeom>
        </p:spPr>
      </p:pic>
      <p:pic>
        <p:nvPicPr>
          <p:cNvPr id="4" name="Graphic 3" descr="Cursor with solid fill">
            <a:extLst>
              <a:ext uri="{FF2B5EF4-FFF2-40B4-BE49-F238E27FC236}">
                <a16:creationId xmlns:a16="http://schemas.microsoft.com/office/drawing/2014/main" id="{CE49862C-04FF-16E3-CFD0-4D0AE23E521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8027404">
            <a:off x="8383974" y="3030168"/>
            <a:ext cx="778903" cy="7789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3450570-E3F2-E34F-839D-11CCF47CEE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777" y="1296606"/>
            <a:ext cx="3601347" cy="466056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20D78E0-0C38-C2D0-7FAF-30DB5AB3EC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0966" y="1296605"/>
            <a:ext cx="3601347" cy="466091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05AA242-FCA0-89A6-43FF-9087BD9FDC95}"/>
              </a:ext>
            </a:extLst>
          </p:cNvPr>
          <p:cNvSpPr txBox="1"/>
          <p:nvPr/>
        </p:nvSpPr>
        <p:spPr>
          <a:xfrm>
            <a:off x="4750966" y="763002"/>
            <a:ext cx="356525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solidFill>
                  <a:prstClr val="black"/>
                </a:solidFill>
                <a:latin typeface="Nyala" panose="02000504070300020003" pitchFamily="2" charset="0"/>
              </a:rPr>
              <a:t>Example Guide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 Sheet</a:t>
            </a:r>
            <a:endParaRPr lang="en-US" sz="2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4631DE-5609-AF29-F6AC-996CC0D7306B}"/>
              </a:ext>
            </a:extLst>
          </p:cNvPr>
          <p:cNvSpPr txBox="1"/>
          <p:nvPr/>
        </p:nvSpPr>
        <p:spPr>
          <a:xfrm>
            <a:off x="827777" y="763002"/>
            <a:ext cx="36013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solidFill>
                  <a:prstClr val="black"/>
                </a:solidFill>
                <a:latin typeface="Nyala" panose="02000504070300020003" pitchFamily="2" charset="0"/>
              </a:rPr>
              <a:t>Example Route Map</a:t>
            </a:r>
            <a:endParaRPr lang="en-US" sz="2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DC9CFB-18C8-642F-D66B-02F39DF14996}"/>
              </a:ext>
            </a:extLst>
          </p:cNvPr>
          <p:cNvSpPr txBox="1"/>
          <p:nvPr/>
        </p:nvSpPr>
        <p:spPr>
          <a:xfrm>
            <a:off x="434848" y="6482778"/>
            <a:ext cx="8339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LFUCG Stream Monitoring Program | </a:t>
            </a:r>
            <a:r>
              <a:rPr lang="en-US" sz="1600" dirty="0">
                <a:solidFill>
                  <a:prstClr val="white"/>
                </a:solidFill>
                <a:latin typeface="Nyala" panose="02000504070300020003" pitchFamily="2" charset="0"/>
              </a:rPr>
              <a:t>Volunteer Training 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|  Presented by Third Rock Consultants, LLC</a:t>
            </a:r>
          </a:p>
        </p:txBody>
      </p:sp>
    </p:spTree>
    <p:extLst>
      <p:ext uri="{BB962C8B-B14F-4D97-AF65-F5344CB8AC3E}">
        <p14:creationId xmlns:p14="http://schemas.microsoft.com/office/powerpoint/2010/main" val="2680957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3B7CB99-CDD1-1CD5-EE4C-43496F573DBB}"/>
              </a:ext>
            </a:extLst>
          </p:cNvPr>
          <p:cNvSpPr txBox="1"/>
          <p:nvPr/>
        </p:nvSpPr>
        <p:spPr>
          <a:xfrm>
            <a:off x="782789" y="600313"/>
            <a:ext cx="7837335" cy="5870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200" dirty="0">
                <a:latin typeface="Nyala" panose="02000504070300020003" pitchFamily="2" charset="0"/>
              </a:rPr>
              <a:t>Grab samples will be collected and analyzed for total suspended solids, </a:t>
            </a:r>
            <a:r>
              <a:rPr lang="en-US" sz="2200" i="1" dirty="0">
                <a:latin typeface="Nyala" panose="02000504070300020003" pitchFamily="2" charset="0"/>
              </a:rPr>
              <a:t>E. coli</a:t>
            </a:r>
            <a:r>
              <a:rPr lang="en-US" sz="2200" dirty="0">
                <a:latin typeface="Nyala" panose="02000504070300020003" pitchFamily="2" charset="0"/>
              </a:rPr>
              <a:t>, total phosphorus, ammonia-nitrogen, total Kjeldahl nitrogen, nitrate-nitrogen, and nitrite-nitrogen</a:t>
            </a:r>
          </a:p>
          <a:p>
            <a:endParaRPr lang="en-US" sz="1400" dirty="0">
              <a:latin typeface="Nyala" panose="02000504070300020003" pitchFamily="2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200" dirty="0">
                <a:latin typeface="Nyala" panose="02000504070300020003" pitchFamily="2" charset="0"/>
              </a:rPr>
              <a:t>Dissolved oxygen, pH, temperature, and conductivity measurements collected </a:t>
            </a:r>
            <a:r>
              <a:rPr lang="en-US" sz="2200" i="1" dirty="0">
                <a:latin typeface="Nyala" panose="02000504070300020003" pitchFamily="2" charset="0"/>
              </a:rPr>
              <a:t>in situ </a:t>
            </a:r>
            <a:r>
              <a:rPr lang="en-US" sz="2200" dirty="0">
                <a:latin typeface="Nyala" panose="02000504070300020003" pitchFamily="2" charset="0"/>
              </a:rPr>
              <a:t>using a Hanna H198194 Multiparameter Meter</a:t>
            </a:r>
          </a:p>
          <a:p>
            <a:endParaRPr lang="en-US" sz="1400" dirty="0">
              <a:latin typeface="Nyala" panose="02000504070300020003" pitchFamily="2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200" dirty="0">
                <a:latin typeface="Nyala" panose="02000504070300020003" pitchFamily="2" charset="0"/>
              </a:rPr>
              <a:t>Chlorine will be measured using a Hanna T711 Total Chlorine Checker</a:t>
            </a:r>
          </a:p>
          <a:p>
            <a:endParaRPr lang="en-US" sz="1400" dirty="0">
              <a:latin typeface="Nyala" panose="02000504070300020003" pitchFamily="2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200" dirty="0">
                <a:latin typeface="Nyala" panose="02000504070300020003" pitchFamily="2" charset="0"/>
              </a:rPr>
              <a:t>Flow estimated using the recorded depth at the staff gauge</a:t>
            </a:r>
          </a:p>
          <a:p>
            <a:endParaRPr lang="en-US" sz="1200" dirty="0">
              <a:latin typeface="Nyala" panose="02000504070300020003" pitchFamily="2" charset="0"/>
            </a:endParaRPr>
          </a:p>
          <a:p>
            <a:pPr marL="342900" marR="0" lvl="0" indent="-34290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Field duplicate samples will be collected at a minimum of 10% of samples. </a:t>
            </a:r>
          </a:p>
          <a:p>
            <a:pPr marR="0" lvl="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yala" panose="02000504070300020003" pitchFamily="2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E. coli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field blanks will be collected once per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    team for each day of bacteria sample collection.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    Field blanks for all other parameters will be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    collected at a minimum of 10% of sites.</a:t>
            </a:r>
            <a:endParaRPr lang="en-US" sz="2200" dirty="0">
              <a:latin typeface="Nyala" panose="02000504070300020003" pitchFamily="2" charset="0"/>
            </a:endParaRPr>
          </a:p>
          <a:p>
            <a:pPr>
              <a:lnSpc>
                <a:spcPts val="2880"/>
              </a:lnSpc>
            </a:pPr>
            <a:endParaRPr lang="en-US" sz="2400" dirty="0">
              <a:latin typeface="Nyala" panose="02000504070300020003" pitchFamily="2" charset="0"/>
            </a:endParaRPr>
          </a:p>
        </p:txBody>
      </p:sp>
      <p:pic>
        <p:nvPicPr>
          <p:cNvPr id="9" name="Graphic 8" descr="Presentation with checklist outline">
            <a:extLst>
              <a:ext uri="{FF2B5EF4-FFF2-40B4-BE49-F238E27FC236}">
                <a16:creationId xmlns:a16="http://schemas.microsoft.com/office/drawing/2014/main" id="{4396D624-922D-B60C-8012-E808EA20E5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96856" y="3817349"/>
            <a:ext cx="2789944" cy="2685373"/>
          </a:xfrm>
          <a:prstGeom prst="rect">
            <a:avLst/>
          </a:prstGeom>
        </p:spPr>
      </p:pic>
      <p:pic>
        <p:nvPicPr>
          <p:cNvPr id="2" name="Graphic 1" descr="Cursor with solid fill">
            <a:extLst>
              <a:ext uri="{FF2B5EF4-FFF2-40B4-BE49-F238E27FC236}">
                <a16:creationId xmlns:a16="http://schemas.microsoft.com/office/drawing/2014/main" id="{3538E13A-2644-D949-F4D2-0DFEE60AEE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8027404">
            <a:off x="-59771" y="3039030"/>
            <a:ext cx="778903" cy="778903"/>
          </a:xfrm>
          <a:prstGeom prst="rect">
            <a:avLst/>
          </a:prstGeom>
        </p:spPr>
      </p:pic>
      <p:pic>
        <p:nvPicPr>
          <p:cNvPr id="3" name="Graphic 2" descr="Cursor with solid fill">
            <a:extLst>
              <a:ext uri="{FF2B5EF4-FFF2-40B4-BE49-F238E27FC236}">
                <a16:creationId xmlns:a16="http://schemas.microsoft.com/office/drawing/2014/main" id="{F97E1672-1A52-1912-3253-16EAF260C88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8027404">
            <a:off x="8383974" y="3030168"/>
            <a:ext cx="778903" cy="7789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F786AD5-E9AD-E278-BC4F-5FC061296A98}"/>
              </a:ext>
            </a:extLst>
          </p:cNvPr>
          <p:cNvSpPr txBox="1"/>
          <p:nvPr/>
        </p:nvSpPr>
        <p:spPr>
          <a:xfrm>
            <a:off x="434848" y="6474909"/>
            <a:ext cx="8339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LFUCG Stream Monitoring Program | </a:t>
            </a:r>
            <a:r>
              <a:rPr lang="en-US" sz="1600" dirty="0">
                <a:solidFill>
                  <a:prstClr val="white"/>
                </a:solidFill>
                <a:latin typeface="Nyala" panose="02000504070300020003" pitchFamily="2" charset="0"/>
              </a:rPr>
              <a:t>Volunteer Training 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|  Presented by Third Rock Consultants, LLC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6FDFF6-4131-37D6-D963-2269447237E4}"/>
              </a:ext>
            </a:extLst>
          </p:cNvPr>
          <p:cNvSpPr txBox="1"/>
          <p:nvPr/>
        </p:nvSpPr>
        <p:spPr>
          <a:xfrm>
            <a:off x="0" y="-72881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00"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yala" panose="02000504070300020003" pitchFamily="2" charset="0"/>
                <a:cs typeface="Quire Sans" panose="020B0502040400020003" pitchFamily="34" charset="0"/>
              </a:rPr>
              <a:t>Water Quality Sampling </a:t>
            </a:r>
            <a:r>
              <a:rPr lang="en-US" sz="2800" dirty="0">
                <a:solidFill>
                  <a:schemeClr val="bg1"/>
                </a:solidFill>
                <a:latin typeface="Nyala" panose="02000504070300020003" pitchFamily="2" charset="0"/>
                <a:cs typeface="Quire Sans" panose="020B0502040400020003" pitchFamily="34" charset="0"/>
              </a:rPr>
              <a:t>Methods and Procedures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yala" panose="02000504070300020003" pitchFamily="2" charset="0"/>
              <a:cs typeface="Quire Sans" panose="020B050204040002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83577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C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5D79DE-43AC-254A-F5D0-0CFEBCE58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67EA135-F639-1892-5269-1178074561C4}"/>
              </a:ext>
            </a:extLst>
          </p:cNvPr>
          <p:cNvSpPr txBox="1"/>
          <p:nvPr/>
        </p:nvSpPr>
        <p:spPr>
          <a:xfrm>
            <a:off x="844364" y="621655"/>
            <a:ext cx="7378416" cy="4837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200" dirty="0">
                <a:latin typeface="Nyala" panose="02000504070300020003" pitchFamily="2" charset="0"/>
              </a:rPr>
              <a:t>Daily </a:t>
            </a:r>
            <a:r>
              <a:rPr lang="en-US" sz="2200" dirty="0" err="1">
                <a:latin typeface="Nyala" panose="02000504070300020003" pitchFamily="2" charset="0"/>
              </a:rPr>
              <a:t>rinsate</a:t>
            </a:r>
            <a:r>
              <a:rPr lang="en-US" sz="2200" dirty="0">
                <a:latin typeface="Nyala" panose="02000504070300020003" pitchFamily="2" charset="0"/>
              </a:rPr>
              <a:t> blanks will be measured for parameters or sampling methods requiring equipment rinsing between samples (</a:t>
            </a:r>
            <a:r>
              <a:rPr lang="en-US" sz="2200" i="1" dirty="0">
                <a:latin typeface="Nyala" panose="02000504070300020003" pitchFamily="2" charset="0"/>
              </a:rPr>
              <a:t>e.g</a:t>
            </a:r>
            <a:r>
              <a:rPr lang="en-US" sz="2200" dirty="0">
                <a:latin typeface="Nyala" panose="02000504070300020003" pitchFamily="2" charset="0"/>
              </a:rPr>
              <a:t>. chlorine using a Hanna Checker)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1200" dirty="0">
              <a:latin typeface="Nyala" panose="02000504070300020003" pitchFamily="2" charset="0"/>
            </a:endParaRPr>
          </a:p>
          <a:p>
            <a:pPr marL="342900" marR="0" lvl="0" indent="-34290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A Chain-of-Custody (COC) form will be completed for each route</a:t>
            </a:r>
          </a:p>
          <a:p>
            <a:pPr marL="0" marR="0" lvl="0" indent="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yala" panose="02000504070300020003" pitchFamily="2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Field observations will be recorded for each site on the reverse side of the COC.</a:t>
            </a:r>
          </a:p>
          <a:p>
            <a:pPr marL="0" marR="0" lvl="0" indent="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yala" panose="02000504070300020003" pitchFamily="2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A Field Duplicate Record will be completed for each site at which a field duplicate is collected.</a:t>
            </a:r>
            <a:r>
              <a:rPr kumimoji="0" lang="en-US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 </a:t>
            </a:r>
          </a:p>
          <a:p>
            <a:pPr marR="0" lvl="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yala" panose="02000504070300020003" pitchFamily="2" charset="0"/>
              <a:ea typeface="+mn-ea"/>
              <a:cs typeface="+mn-cs"/>
            </a:endParaRPr>
          </a:p>
          <a:p>
            <a:pPr marR="0" lvl="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yala" panose="02000504070300020003" pitchFamily="2" charset="0"/>
              <a:ea typeface="+mn-ea"/>
              <a:cs typeface="+mn-cs"/>
            </a:endParaRPr>
          </a:p>
          <a:p>
            <a:endParaRPr lang="en-US" sz="2200" dirty="0">
              <a:latin typeface="Nyala" panose="02000504070300020003" pitchFamily="2" charset="0"/>
            </a:endParaRPr>
          </a:p>
          <a:p>
            <a:pPr>
              <a:lnSpc>
                <a:spcPts val="2400"/>
              </a:lnSpc>
            </a:pPr>
            <a:endParaRPr lang="en-US" sz="2400" dirty="0">
              <a:latin typeface="Nyala" panose="02000504070300020003" pitchFamily="2" charset="0"/>
            </a:endParaRPr>
          </a:p>
          <a:p>
            <a:pPr>
              <a:lnSpc>
                <a:spcPts val="2400"/>
              </a:lnSpc>
            </a:pPr>
            <a:endParaRPr lang="en-US" sz="2400" dirty="0">
              <a:latin typeface="Nyala" panose="02000504070300020003" pitchFamily="2" charset="0"/>
            </a:endParaRPr>
          </a:p>
        </p:txBody>
      </p:sp>
      <p:pic>
        <p:nvPicPr>
          <p:cNvPr id="9" name="Graphic 8" descr="Presentation with checklist outline">
            <a:extLst>
              <a:ext uri="{FF2B5EF4-FFF2-40B4-BE49-F238E27FC236}">
                <a16:creationId xmlns:a16="http://schemas.microsoft.com/office/drawing/2014/main" id="{DD23622D-35CC-666F-8481-4BA2499456B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96856" y="3817349"/>
            <a:ext cx="2789944" cy="2685373"/>
          </a:xfrm>
          <a:prstGeom prst="rect">
            <a:avLst/>
          </a:prstGeom>
        </p:spPr>
      </p:pic>
      <p:pic>
        <p:nvPicPr>
          <p:cNvPr id="2" name="Graphic 1" descr="Cursor with solid fill">
            <a:extLst>
              <a:ext uri="{FF2B5EF4-FFF2-40B4-BE49-F238E27FC236}">
                <a16:creationId xmlns:a16="http://schemas.microsoft.com/office/drawing/2014/main" id="{69E3A384-1C68-3F58-4A58-4A9A283750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8027404">
            <a:off x="-59771" y="3039030"/>
            <a:ext cx="778903" cy="778903"/>
          </a:xfrm>
          <a:prstGeom prst="rect">
            <a:avLst/>
          </a:prstGeom>
        </p:spPr>
      </p:pic>
      <p:pic>
        <p:nvPicPr>
          <p:cNvPr id="3" name="Graphic 2" descr="Cursor with solid fill">
            <a:extLst>
              <a:ext uri="{FF2B5EF4-FFF2-40B4-BE49-F238E27FC236}">
                <a16:creationId xmlns:a16="http://schemas.microsoft.com/office/drawing/2014/main" id="{DD363D9A-8AB5-31BA-B935-0C9F5B5AAD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8027404">
            <a:off x="8383974" y="3030168"/>
            <a:ext cx="778903" cy="7789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7C6EFF0-AA1A-9E97-40C4-623B016A42C1}"/>
              </a:ext>
            </a:extLst>
          </p:cNvPr>
          <p:cNvSpPr txBox="1"/>
          <p:nvPr/>
        </p:nvSpPr>
        <p:spPr>
          <a:xfrm>
            <a:off x="434848" y="6474909"/>
            <a:ext cx="8339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LFUCG Stream Monitoring Program | </a:t>
            </a:r>
            <a:r>
              <a:rPr lang="en-US" sz="1600" dirty="0">
                <a:solidFill>
                  <a:prstClr val="white"/>
                </a:solidFill>
                <a:latin typeface="Nyala" panose="02000504070300020003" pitchFamily="2" charset="0"/>
              </a:rPr>
              <a:t>Volunteer Training 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|  Presented by Third Rock Consultants, LLC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14FE939-2DF2-3BCF-2680-8A3E87385E3C}"/>
              </a:ext>
            </a:extLst>
          </p:cNvPr>
          <p:cNvSpPr txBox="1"/>
          <p:nvPr/>
        </p:nvSpPr>
        <p:spPr>
          <a:xfrm>
            <a:off x="0" y="-72881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00"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yala" panose="02000504070300020003" pitchFamily="2" charset="0"/>
                <a:cs typeface="Quire Sans" panose="020B0502040400020003" pitchFamily="34" charset="0"/>
              </a:rPr>
              <a:t>Water Quality Sampling </a:t>
            </a:r>
            <a:r>
              <a:rPr lang="en-US" sz="2800" dirty="0">
                <a:solidFill>
                  <a:schemeClr val="bg1"/>
                </a:solidFill>
                <a:latin typeface="Nyala" panose="02000504070300020003" pitchFamily="2" charset="0"/>
                <a:cs typeface="Quire Sans" panose="020B0502040400020003" pitchFamily="34" charset="0"/>
              </a:rPr>
              <a:t>Methods and Procedures </a:t>
            </a:r>
            <a:r>
              <a:rPr lang="en-US" sz="2800" i="1" dirty="0">
                <a:solidFill>
                  <a:schemeClr val="bg1"/>
                </a:solidFill>
                <a:latin typeface="Nyala" panose="02000504070300020003" pitchFamily="2" charset="0"/>
                <a:cs typeface="Quire Sans" panose="020B0502040400020003" pitchFamily="34" charset="0"/>
              </a:rPr>
              <a:t>Cont.</a:t>
            </a:r>
            <a:endParaRPr kumimoji="0" lang="en-US" sz="280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yala" panose="02000504070300020003" pitchFamily="2" charset="0"/>
              <a:cs typeface="Quire Sans" panose="020B050204040002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51475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C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26340C-1125-0C5C-A173-5DEB7A4EA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 descr="Cursor with solid fill">
            <a:extLst>
              <a:ext uri="{FF2B5EF4-FFF2-40B4-BE49-F238E27FC236}">
                <a16:creationId xmlns:a16="http://schemas.microsoft.com/office/drawing/2014/main" id="{60F93A8A-5172-7F28-D531-D57DCB86EA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8027404">
            <a:off x="-59771" y="3039030"/>
            <a:ext cx="778903" cy="778903"/>
          </a:xfrm>
          <a:prstGeom prst="rect">
            <a:avLst/>
          </a:prstGeom>
        </p:spPr>
      </p:pic>
      <p:pic>
        <p:nvPicPr>
          <p:cNvPr id="3" name="Graphic 2" descr="Cursor with solid fill">
            <a:extLst>
              <a:ext uri="{FF2B5EF4-FFF2-40B4-BE49-F238E27FC236}">
                <a16:creationId xmlns:a16="http://schemas.microsoft.com/office/drawing/2014/main" id="{B9DCA7F1-C383-7E62-81C8-EBE26BFD0F4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8027404">
            <a:off x="8383974" y="3030168"/>
            <a:ext cx="778903" cy="7789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D57B554-4BC3-E702-E096-4927F9C85E82}"/>
              </a:ext>
            </a:extLst>
          </p:cNvPr>
          <p:cNvSpPr txBox="1"/>
          <p:nvPr/>
        </p:nvSpPr>
        <p:spPr>
          <a:xfrm>
            <a:off x="434848" y="6474909"/>
            <a:ext cx="8339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LFUCG Stream Monitoring Program | Volunteer Training  |  Presented by Third Rock Consultants, LLC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24D0CE6-3E0B-1539-9EB0-E1F98234094D}"/>
              </a:ext>
            </a:extLst>
          </p:cNvPr>
          <p:cNvSpPr txBox="1"/>
          <p:nvPr/>
        </p:nvSpPr>
        <p:spPr>
          <a:xfrm>
            <a:off x="813651" y="698023"/>
            <a:ext cx="734245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200" i="0" u="none" strike="noStrike" kern="1200" cap="none" spc="0" normalizeH="0" baseline="0" noProof="0" dirty="0">
                <a:ln>
                  <a:noFill/>
                </a:ln>
                <a:solidFill>
                  <a:srgbClr val="005CE6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Grab samples will be collected and analyzed for total suspended solids, </a:t>
            </a:r>
            <a:r>
              <a:rPr kumimoji="0" lang="en-US" sz="2200" i="1" u="none" strike="noStrike" kern="1200" cap="none" spc="0" normalizeH="0" baseline="0" noProof="0" dirty="0">
                <a:ln>
                  <a:noFill/>
                </a:ln>
                <a:solidFill>
                  <a:srgbClr val="005CE6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E. coli</a:t>
            </a:r>
            <a:r>
              <a:rPr kumimoji="0" lang="en-US" sz="2200" i="0" u="none" strike="noStrike" kern="1200" cap="none" spc="0" normalizeH="0" baseline="0" noProof="0" dirty="0">
                <a:ln>
                  <a:noFill/>
                </a:ln>
                <a:solidFill>
                  <a:srgbClr val="005CE6"/>
                </a:solidFill>
                <a:effectLst/>
                <a:uLnTx/>
                <a:uFillTx/>
                <a:latin typeface="Nyala" panose="02000504070300020003" pitchFamily="2" charset="0"/>
                <a:ea typeface="+mn-ea"/>
                <a:cs typeface="+mn-cs"/>
              </a:rPr>
              <a:t>, total phosphorus, ammonia-nitrogen, total Kjeldahl nitrogen, nitrate-nitrogen, and nitrite-nitrogen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9E39D64-872D-8882-0217-0F40367DE876}"/>
              </a:ext>
            </a:extLst>
          </p:cNvPr>
          <p:cNvSpPr txBox="1"/>
          <p:nvPr/>
        </p:nvSpPr>
        <p:spPr>
          <a:xfrm>
            <a:off x="669734" y="1901269"/>
            <a:ext cx="7817041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Clr>
                <a:srgbClr val="000000"/>
              </a:buClr>
              <a:buSzPct val="80000"/>
              <a:buFont typeface="Wingdings" panose="05000000000000000000" pitchFamily="2" charset="2"/>
              <a:buChar char="ü"/>
              <a:defRPr/>
            </a:pPr>
            <a:r>
              <a:rPr lang="en-US" altLang="en-US" sz="2200" dirty="0">
                <a:latin typeface="Nyala" panose="02000504070300020003" pitchFamily="2" charset="0"/>
              </a:rPr>
              <a:t>Sample in well-mixed reach, preferably downstream of riffle (</a:t>
            </a:r>
            <a:r>
              <a:rPr lang="en-US" altLang="en-US" sz="2200" i="1" dirty="0">
                <a:latin typeface="Nyala" panose="02000504070300020003" pitchFamily="2" charset="0"/>
              </a:rPr>
              <a:t>do not disturb bottom sediment</a:t>
            </a:r>
            <a:r>
              <a:rPr lang="en-US" altLang="en-US" sz="2200" dirty="0">
                <a:latin typeface="Nyala" panose="02000504070300020003" pitchFamily="2" charset="0"/>
              </a:rPr>
              <a:t>). </a:t>
            </a:r>
            <a:r>
              <a:rPr lang="en-US" altLang="en-US" sz="2200" u="sng" dirty="0">
                <a:latin typeface="Nyala" panose="02000504070300020003" pitchFamily="2" charset="0"/>
              </a:rPr>
              <a:t>Do not sample ponded water.</a:t>
            </a:r>
          </a:p>
          <a:p>
            <a:pPr marL="800100" lvl="1" indent="-342900">
              <a:buClr>
                <a:srgbClr val="000000"/>
              </a:buClr>
              <a:buSzPct val="80000"/>
              <a:buFont typeface="Wingdings" panose="05000000000000000000" pitchFamily="2" charset="2"/>
              <a:buChar char="ü"/>
              <a:defRPr/>
            </a:pPr>
            <a:r>
              <a:rPr lang="en-US" altLang="en-US" sz="2200" dirty="0">
                <a:latin typeface="Nyala" panose="02000504070300020003" pitchFamily="2" charset="0"/>
              </a:rPr>
              <a:t>Sample centroid of flow (not edge) at mid depth.</a:t>
            </a:r>
          </a:p>
          <a:p>
            <a:pPr marL="800100" lvl="1" indent="-342900">
              <a:buClr>
                <a:srgbClr val="000000"/>
              </a:buClr>
              <a:buSzPct val="80000"/>
              <a:buFont typeface="Wingdings" panose="05000000000000000000" pitchFamily="2" charset="2"/>
              <a:buChar char="ü"/>
              <a:defRPr/>
            </a:pPr>
            <a:r>
              <a:rPr kumimoji="0" lang="en-US" altLang="en-US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yala" panose="02000504070300020003" pitchFamily="2" charset="0"/>
              </a:rPr>
              <a:t>Approach from downstream, point bottle upstream, and submerge</a:t>
            </a:r>
          </a:p>
          <a:p>
            <a:pPr marL="800100" lvl="1" indent="-342900">
              <a:buClr>
                <a:srgbClr val="000000"/>
              </a:buClr>
              <a:buSzPct val="80000"/>
              <a:buFont typeface="Wingdings" panose="05000000000000000000" pitchFamily="2" charset="2"/>
              <a:buChar char="ü"/>
              <a:defRPr/>
            </a:pPr>
            <a:r>
              <a:rPr kumimoji="0" lang="en-US" altLang="en-US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yala" panose="02000504070300020003" pitchFamily="2" charset="0"/>
              </a:rPr>
              <a:t>Triple rinse unpreserved bottles with source water.</a:t>
            </a:r>
          </a:p>
          <a:p>
            <a:pPr marL="800100" lvl="1" indent="-342900">
              <a:buClr>
                <a:srgbClr val="000000"/>
              </a:buClr>
              <a:buSzPct val="80000"/>
              <a:buFont typeface="Wingdings" panose="05000000000000000000" pitchFamily="2" charset="2"/>
              <a:buChar char="ü"/>
              <a:defRPr/>
            </a:pPr>
            <a:r>
              <a:rPr kumimoji="0" lang="en-US" altLang="en-US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yala" panose="02000504070300020003" pitchFamily="2" charset="0"/>
              </a:rPr>
              <a:t>Fill bottles that contain preservative </a:t>
            </a:r>
            <a:r>
              <a:rPr lang="en-US" altLang="en-US" sz="2200" dirty="0">
                <a:latin typeface="Nyala" panose="02000504070300020003" pitchFamily="2" charset="0"/>
              </a:rPr>
              <a:t>directly from the source water, do not triple rinse. Be careful not to overfill. </a:t>
            </a:r>
            <a:r>
              <a:rPr kumimoji="0" lang="en-US" altLang="en-US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yala" panose="02000504070300020003" pitchFamily="2" charset="0"/>
              </a:rPr>
              <a:t>If overfilled, do not pour out extra. Laboratory will pipette out extra.</a:t>
            </a:r>
          </a:p>
          <a:p>
            <a:pPr marL="800100" lvl="1" indent="-342900">
              <a:buClr>
                <a:srgbClr val="000000"/>
              </a:buClr>
              <a:buSzPct val="80000"/>
              <a:buFont typeface="Wingdings" panose="05000000000000000000" pitchFamily="2" charset="2"/>
              <a:buChar char="ü"/>
              <a:defRPr/>
            </a:pPr>
            <a:r>
              <a:rPr kumimoji="0" lang="en-US" altLang="en-US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yala" panose="02000504070300020003" pitchFamily="2" charset="0"/>
              </a:rPr>
              <a:t>Rinse bottle cap with water from stream prior to capping</a:t>
            </a:r>
          </a:p>
          <a:p>
            <a:pPr marL="800100" lvl="1" indent="-342900">
              <a:buClr>
                <a:srgbClr val="000000"/>
              </a:buClr>
              <a:buSzPct val="80000"/>
              <a:buFont typeface="Wingdings" panose="05000000000000000000" pitchFamily="2" charset="2"/>
              <a:buChar char="ü"/>
              <a:defRPr/>
            </a:pPr>
            <a:r>
              <a:rPr kumimoji="0" lang="en-US" altLang="en-US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yala" panose="02000504070300020003" pitchFamily="2" charset="0"/>
              </a:rPr>
              <a:t>Place sample in large, plastic, locking bag.</a:t>
            </a:r>
          </a:p>
          <a:p>
            <a:pPr marL="800100" lvl="1" indent="-342900">
              <a:buClr>
                <a:srgbClr val="000000"/>
              </a:buClr>
              <a:buSzPct val="80000"/>
              <a:buFont typeface="Wingdings" panose="05000000000000000000" pitchFamily="2" charset="2"/>
              <a:buChar char="ü"/>
              <a:defRPr/>
            </a:pPr>
            <a:r>
              <a:rPr kumimoji="0" lang="en-US" altLang="en-US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yala" panose="02000504070300020003" pitchFamily="2" charset="0"/>
              </a:rPr>
              <a:t>Place bagged sample on ice in cooler as soon as possible</a:t>
            </a:r>
          </a:p>
          <a:p>
            <a:pPr marL="800100" lvl="1" indent="-342900">
              <a:buClr>
                <a:srgbClr val="000000"/>
              </a:buClr>
              <a:buSzPct val="80000"/>
              <a:buFont typeface="Wingdings" panose="05000000000000000000" pitchFamily="2" charset="2"/>
              <a:buChar char="ü"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yala" panose="02000504070300020003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79647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Savon</Template>
  <TotalTime>2501</TotalTime>
  <Words>1581</Words>
  <Application>Microsoft Office PowerPoint</Application>
  <PresentationFormat>On-screen Show (4:3)</PresentationFormat>
  <Paragraphs>200</Paragraphs>
  <Slides>23</Slides>
  <Notes>23</Notes>
  <HiddenSlides>0</HiddenSlides>
  <MMClips>4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Aptos</vt:lpstr>
      <vt:lpstr>Arial</vt:lpstr>
      <vt:lpstr>Garamond</vt:lpstr>
      <vt:lpstr>Nyala</vt:lpstr>
      <vt:lpstr>Quire Sans</vt:lpstr>
      <vt:lpstr>Wingdings</vt:lpstr>
      <vt:lpstr>Organic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Molly C. Foree</dc:creator>
  <cp:lastModifiedBy>Molly C. Foree</cp:lastModifiedBy>
  <cp:revision>288</cp:revision>
  <cp:lastPrinted>2026-08-24T15:39:59Z</cp:lastPrinted>
  <dcterms:created xsi:type="dcterms:W3CDTF">2024-09-04T22:09:10Z</dcterms:created>
  <dcterms:modified xsi:type="dcterms:W3CDTF">2026-08-24T17:35:02Z</dcterms:modified>
</cp:coreProperties>
</file>